
<file path=[Content_Types].xml><?xml version="1.0" encoding="utf-8"?>
<Types xmlns="http://schemas.openxmlformats.org/package/2006/content-types">
  <Default Extension="png" ContentType="image/png"/>
  <Default Extension="emf" ContentType="image/x-emf"/>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8"/>
  </p:notesMasterIdLst>
  <p:handoutMasterIdLst>
    <p:handoutMasterId r:id="rId29"/>
  </p:handoutMasterIdLst>
  <p:sldIdLst>
    <p:sldId id="256" r:id="rId2"/>
    <p:sldId id="289" r:id="rId3"/>
    <p:sldId id="271" r:id="rId4"/>
    <p:sldId id="273" r:id="rId5"/>
    <p:sldId id="274" r:id="rId6"/>
    <p:sldId id="275" r:id="rId7"/>
    <p:sldId id="276" r:id="rId8"/>
    <p:sldId id="277" r:id="rId9"/>
    <p:sldId id="292" r:id="rId10"/>
    <p:sldId id="293" r:id="rId11"/>
    <p:sldId id="278" r:id="rId12"/>
    <p:sldId id="279" r:id="rId13"/>
    <p:sldId id="280" r:id="rId14"/>
    <p:sldId id="265" r:id="rId15"/>
    <p:sldId id="281" r:id="rId16"/>
    <p:sldId id="282" r:id="rId17"/>
    <p:sldId id="284" r:id="rId18"/>
    <p:sldId id="285" r:id="rId19"/>
    <p:sldId id="287" r:id="rId20"/>
    <p:sldId id="288" r:id="rId21"/>
    <p:sldId id="294" r:id="rId22"/>
    <p:sldId id="295" r:id="rId23"/>
    <p:sldId id="290" r:id="rId24"/>
    <p:sldId id="291" r:id="rId25"/>
    <p:sldId id="296" r:id="rId26"/>
    <p:sldId id="286" r:id="rId2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Palatino"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Palatino"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Palatino"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Palatino"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Palatino" charset="0"/>
        <a:ea typeface="MS PGothic" panose="020B0600070205080204" pitchFamily="34" charset="-128"/>
        <a:cs typeface="+mn-cs"/>
      </a:defRPr>
    </a:lvl5pPr>
    <a:lvl6pPr marL="2286000" algn="l" defTabSz="914400" rtl="0" eaLnBrk="1" latinLnBrk="0" hangingPunct="1">
      <a:defRPr kern="1200">
        <a:solidFill>
          <a:schemeClr val="tx1"/>
        </a:solidFill>
        <a:latin typeface="Palatino" charset="0"/>
        <a:ea typeface="MS PGothic" panose="020B0600070205080204" pitchFamily="34" charset="-128"/>
        <a:cs typeface="+mn-cs"/>
      </a:defRPr>
    </a:lvl6pPr>
    <a:lvl7pPr marL="2743200" algn="l" defTabSz="914400" rtl="0" eaLnBrk="1" latinLnBrk="0" hangingPunct="1">
      <a:defRPr kern="1200">
        <a:solidFill>
          <a:schemeClr val="tx1"/>
        </a:solidFill>
        <a:latin typeface="Palatino" charset="0"/>
        <a:ea typeface="MS PGothic" panose="020B0600070205080204" pitchFamily="34" charset="-128"/>
        <a:cs typeface="+mn-cs"/>
      </a:defRPr>
    </a:lvl7pPr>
    <a:lvl8pPr marL="3200400" algn="l" defTabSz="914400" rtl="0" eaLnBrk="1" latinLnBrk="0" hangingPunct="1">
      <a:defRPr kern="1200">
        <a:solidFill>
          <a:schemeClr val="tx1"/>
        </a:solidFill>
        <a:latin typeface="Palatino" charset="0"/>
        <a:ea typeface="MS PGothic" panose="020B0600070205080204" pitchFamily="34" charset="-128"/>
        <a:cs typeface="+mn-cs"/>
      </a:defRPr>
    </a:lvl8pPr>
    <a:lvl9pPr marL="3657600" algn="l" defTabSz="914400" rtl="0" eaLnBrk="1" latinLnBrk="0" hangingPunct="1">
      <a:defRPr kern="1200">
        <a:solidFill>
          <a:schemeClr val="tx1"/>
        </a:solidFill>
        <a:latin typeface="Palatino"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FFF"/>
    <a:srgbClr val="C6C0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72" autoAdjust="0"/>
  </p:normalViewPr>
  <p:slideViewPr>
    <p:cSldViewPr snapToGrid="0" snapToObjects="1">
      <p:cViewPr varScale="1">
        <p:scale>
          <a:sx n="98" d="100"/>
          <a:sy n="98" d="100"/>
        </p:scale>
        <p:origin x="19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0BA995D5-10AA-416F-AABD-28C28389634A}" type="datetimeFigureOut">
              <a:rPr lang="en-US" altLang="en-US"/>
              <a:pPr/>
              <a:t>2/16/2017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CB1F4E-FBA3-46C6-B323-0F3754143CEF}"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DB0664-89D9-425E-8F84-5D769DA13985}" type="datetimeFigureOut">
              <a:rPr lang="en-US" altLang="en-US"/>
              <a:pPr/>
              <a:t>2/16/2017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EAD8FFB-86C5-41CF-A19F-AA215B2BE2A2}"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This is our presentation for the winter progress report for our Android application</a:t>
            </a:r>
            <a:r>
              <a:rPr lang="en-US" baseline="0" dirty="0"/>
              <a:t>. This project is being sponsored by eBay’s mobile development team. Our team name is 4Credit and we consist of three team members: Devin </a:t>
            </a:r>
            <a:r>
              <a:rPr lang="en-US" baseline="0" dirty="0" err="1"/>
              <a:t>Foulger</a:t>
            </a:r>
            <a:r>
              <a:rPr lang="en-US" baseline="0" dirty="0"/>
              <a:t>, Bryan </a:t>
            </a:r>
            <a:r>
              <a:rPr lang="en-US" baseline="0" dirty="0" err="1"/>
              <a:t>Liauw</a:t>
            </a:r>
            <a:r>
              <a:rPr lang="en-US" baseline="0" dirty="0"/>
              <a:t>, and Hector Trujillo. Our application, </a:t>
            </a:r>
            <a:r>
              <a:rPr lang="en-US" baseline="0" dirty="0" err="1"/>
              <a:t>UniversityGear</a:t>
            </a:r>
            <a:r>
              <a:rPr lang="en-US" baseline="0" dirty="0"/>
              <a:t>, will allow users to purchase college merchandise.</a:t>
            </a:r>
            <a:endParaRPr lang="en-US" dirty="0"/>
          </a:p>
          <a:p>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0</a:t>
            </a:fld>
            <a:endParaRPr lang="en-US" altLang="en-US"/>
          </a:p>
        </p:txBody>
      </p:sp>
    </p:spTree>
    <p:extLst>
      <p:ext uri="{BB962C8B-B14F-4D97-AF65-F5344CB8AC3E}">
        <p14:creationId xmlns:p14="http://schemas.microsoft.com/office/powerpoint/2010/main" val="555107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a:t>
            </a:r>
            <a:r>
              <a:rPr lang="en-US" baseline="0" dirty="0"/>
              <a:t> should go to who ever is going to talk about item class development</a:t>
            </a:r>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15</a:t>
            </a:fld>
            <a:endParaRPr lang="en-US" altLang="en-US"/>
          </a:p>
        </p:txBody>
      </p:sp>
    </p:spTree>
    <p:extLst>
      <p:ext uri="{BB962C8B-B14F-4D97-AF65-F5344CB8AC3E}">
        <p14:creationId xmlns:p14="http://schemas.microsoft.com/office/powerpoint/2010/main" val="1492603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small, but feature item that still needs to be implemented is to have the application check to ensure an active internet connection. Without an active internet connection the application will not be able to connect to eBay's database to retrieve results for the items that have been searched for. Essentially, without an internet connection, the application is useless. </a:t>
            </a:r>
          </a:p>
          <a:p>
            <a:endParaRPr lang="en-US" dirty="0"/>
          </a:p>
          <a:p>
            <a:r>
              <a:rPr lang="en-US" dirty="0"/>
              <a:t>If the user does not have an active internet connection, we will display an alert stating that a connection to the internet is a requirement for using the application. </a:t>
            </a:r>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16</a:t>
            </a:fld>
            <a:endParaRPr lang="en-US" altLang="en-US"/>
          </a:p>
        </p:txBody>
      </p:sp>
    </p:spTree>
    <p:extLst>
      <p:ext uri="{BB962C8B-B14F-4D97-AF65-F5344CB8AC3E}">
        <p14:creationId xmlns:p14="http://schemas.microsoft.com/office/powerpoint/2010/main" val="94222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One of the larger classes, the purchase class, still needs to be developed before the end of the term. This class is what will allow users to purchase an item of their choice. In order to implement this class, we will need to use eBay's Order API. The Order API allows us to use guest checkout, meaning that any user will be able to use our app without a log in.</a:t>
            </a:r>
          </a:p>
          <a:p>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17</a:t>
            </a:fld>
            <a:endParaRPr lang="en-US" altLang="en-US"/>
          </a:p>
        </p:txBody>
      </p:sp>
    </p:spTree>
    <p:extLst>
      <p:ext uri="{BB962C8B-B14F-4D97-AF65-F5344CB8AC3E}">
        <p14:creationId xmlns:p14="http://schemas.microsoft.com/office/powerpoint/2010/main" val="4013014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what the item list view looks like. This page is given to the user after they have search for an item. In this case, we have searched for a jacket. You’ll notice that each item has an image, price, and title. The user will be able to scroll up and down to view any of the items that have been returned from the search results. </a:t>
            </a:r>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18</a:t>
            </a:fld>
            <a:endParaRPr lang="en-US" altLang="en-US"/>
          </a:p>
        </p:txBody>
      </p:sp>
    </p:spTree>
    <p:extLst>
      <p:ext uri="{BB962C8B-B14F-4D97-AF65-F5344CB8AC3E}">
        <p14:creationId xmlns:p14="http://schemas.microsoft.com/office/powerpoint/2010/main" val="3314445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images are taken from the single item view. Here, the user will be able to see specific details about the item that they have selected. Notice that there is an image, title, price, and description. The second image is what a user will see when they scroll down. It has other important information about the item as well as shipping and return info. However, the about item section is a bit dynamic in the sense that not every item will have the same fields. Some items won’t have brands or genders, for example.</a:t>
            </a:r>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19</a:t>
            </a:fld>
            <a:endParaRPr lang="en-US" altLang="en-US"/>
          </a:p>
        </p:txBody>
      </p:sp>
    </p:spTree>
    <p:extLst>
      <p:ext uri="{BB962C8B-B14F-4D97-AF65-F5344CB8AC3E}">
        <p14:creationId xmlns:p14="http://schemas.microsoft.com/office/powerpoint/2010/main" val="648636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effectLst/>
              </a:rPr>
              <a:t>I have accomplished many of the goals that I have set out to accomplish this </a:t>
            </a:r>
          </a:p>
          <a:p>
            <a:r>
              <a:rPr lang="en-US" dirty="0">
                <a:effectLst/>
              </a:rPr>
              <a:t>term. </a:t>
            </a:r>
          </a:p>
          <a:p>
            <a:r>
              <a:rPr lang="en-US" dirty="0">
                <a:effectLst/>
              </a:rPr>
              <a:t>So far, </a:t>
            </a:r>
          </a:p>
          <a:p>
            <a:r>
              <a:rPr lang="en-US" dirty="0">
                <a:effectLst/>
              </a:rPr>
              <a:t>I have managed to build the item class, which helps create items returned from </a:t>
            </a:r>
          </a:p>
          <a:p>
            <a:r>
              <a:rPr lang="en-US" dirty="0">
                <a:effectLst/>
              </a:rPr>
              <a:t>search results. I have also created an activity that lets users observe the </a:t>
            </a:r>
          </a:p>
          <a:p>
            <a:r>
              <a:rPr lang="en-US" dirty="0">
                <a:effectLst/>
              </a:rPr>
              <a:t>item they have selected in greater detail. This also came with a UI that I had </a:t>
            </a:r>
          </a:p>
          <a:p>
            <a:r>
              <a:rPr lang="en-US" dirty="0">
                <a:effectLst/>
              </a:rPr>
              <a:t>to develop.</a:t>
            </a:r>
            <a:br>
              <a:rPr lang="en-US" dirty="0">
                <a:effectLst/>
              </a:rPr>
            </a:br>
            <a:endParaRPr lang="en-US" dirty="0">
              <a:effectLst/>
            </a:endParaRPr>
          </a:p>
          <a:p>
            <a:r>
              <a:rPr lang="en-US" dirty="0">
                <a:effectLst/>
              </a:rPr>
              <a:t>The first thing that I had worked on this term was the item class. It wasn't </a:t>
            </a:r>
          </a:p>
          <a:p>
            <a:r>
              <a:rPr lang="en-US" dirty="0">
                <a:effectLst/>
              </a:rPr>
              <a:t>something that was very difficult to accomplish. It was more of a task in terms </a:t>
            </a:r>
          </a:p>
          <a:p>
            <a:r>
              <a:rPr lang="en-US" dirty="0">
                <a:effectLst/>
              </a:rPr>
              <a:t>of determining which data to use, as eBay's APIs provide a lot of information </a:t>
            </a:r>
          </a:p>
          <a:p>
            <a:r>
              <a:rPr lang="en-US" dirty="0">
                <a:effectLst/>
              </a:rPr>
              <a:t>on single items. It was important that this was one of the first classes that </a:t>
            </a:r>
          </a:p>
          <a:p>
            <a:r>
              <a:rPr lang="en-US" dirty="0">
                <a:effectLst/>
              </a:rPr>
              <a:t>needed to be created. This is because other parts of the project will heavily </a:t>
            </a:r>
          </a:p>
          <a:p>
            <a:r>
              <a:rPr lang="en-US" dirty="0">
                <a:effectLst/>
              </a:rPr>
              <a:t>depend upon this class. This class used the standard JSON methods that are </a:t>
            </a:r>
          </a:p>
          <a:p>
            <a:r>
              <a:rPr lang="en-US" dirty="0">
                <a:effectLst/>
              </a:rPr>
              <a:t>present in Java. These tools allowed me to parse and gather the correct </a:t>
            </a:r>
          </a:p>
          <a:p>
            <a:r>
              <a:rPr lang="en-US" dirty="0">
                <a:effectLst/>
              </a:rPr>
              <a:t>information that I needed,</a:t>
            </a:r>
            <a:r>
              <a:rPr lang="en-US" baseline="0" dirty="0">
                <a:effectLst/>
              </a:rPr>
              <a:t> because a</a:t>
            </a:r>
            <a:r>
              <a:rPr lang="en-US" dirty="0">
                <a:effectLst/>
              </a:rPr>
              <a:t>ll of the data returned by eBay's APIs are in </a:t>
            </a:r>
          </a:p>
          <a:p>
            <a:r>
              <a:rPr lang="en-US" dirty="0">
                <a:effectLst/>
              </a:rPr>
              <a:t>JSON format. However, the </a:t>
            </a:r>
          </a:p>
          <a:p>
            <a:r>
              <a:rPr lang="en-US" dirty="0">
                <a:effectLst/>
              </a:rPr>
              <a:t>item class is still expanding as we determine what information is</a:t>
            </a:r>
            <a:r>
              <a:rPr lang="en-US" baseline="0" dirty="0">
                <a:effectLst/>
              </a:rPr>
              <a:t> </a:t>
            </a:r>
            <a:r>
              <a:rPr lang="en-US" dirty="0">
                <a:effectLst/>
              </a:rPr>
              <a:t>important. So far, the class will return many things like the items title, </a:t>
            </a:r>
          </a:p>
          <a:p>
            <a:r>
              <a:rPr lang="en-US" dirty="0">
                <a:effectLst/>
              </a:rPr>
              <a:t>price, description, color, material, pattern, type, and category. </a:t>
            </a:r>
            <a:br>
              <a:rPr lang="en-US" dirty="0">
                <a:effectLst/>
              </a:rPr>
            </a:br>
            <a:endParaRPr lang="en-US" dirty="0">
              <a:effectLst/>
            </a:endParaRPr>
          </a:p>
          <a:p>
            <a:r>
              <a:rPr lang="en-US" dirty="0">
                <a:effectLst/>
              </a:rPr>
              <a:t>The next task that I accomplished was the creation of the single item activity. </a:t>
            </a:r>
          </a:p>
          <a:p>
            <a:r>
              <a:rPr lang="en-US" dirty="0">
                <a:effectLst/>
              </a:rPr>
              <a:t>This class allowed for a user to select and view a single item. It used the item </a:t>
            </a:r>
          </a:p>
          <a:p>
            <a:r>
              <a:rPr lang="en-US" dirty="0">
                <a:effectLst/>
              </a:rPr>
              <a:t>class to help build the single item. It also relied on eBay's Browse API. This </a:t>
            </a:r>
          </a:p>
          <a:p>
            <a:r>
              <a:rPr lang="en-US" dirty="0">
                <a:effectLst/>
              </a:rPr>
              <a:t>activity is started after a user selects a single item from the list view. From </a:t>
            </a:r>
          </a:p>
          <a:p>
            <a:r>
              <a:rPr lang="en-US" dirty="0">
                <a:effectLst/>
              </a:rPr>
              <a:t>there, it passes in the item id to the single item activity. The single item </a:t>
            </a:r>
          </a:p>
          <a:p>
            <a:r>
              <a:rPr lang="en-US" dirty="0">
                <a:effectLst/>
              </a:rPr>
              <a:t>activity then uses that item id in the eBay API. The API then returns a JSON file </a:t>
            </a:r>
          </a:p>
          <a:p>
            <a:r>
              <a:rPr lang="en-US" dirty="0">
                <a:effectLst/>
              </a:rPr>
              <a:t>with all of the information on the item. When searching for things like mugs, it </a:t>
            </a:r>
          </a:p>
          <a:p>
            <a:r>
              <a:rPr lang="en-US" dirty="0">
                <a:effectLst/>
              </a:rPr>
              <a:t>won't contain the same contents as a jacket would. A mug might only show the </a:t>
            </a:r>
          </a:p>
          <a:p>
            <a:r>
              <a:rPr lang="en-US" dirty="0">
                <a:effectLst/>
              </a:rPr>
              <a:t>fields material, while a jacket could have a pattern and a material field. </a:t>
            </a:r>
          </a:p>
          <a:p>
            <a:r>
              <a:rPr lang="en-US" dirty="0">
                <a:effectLst/>
              </a:rPr>
              <a:t>So the content displayed to the user is somewhat dynamic. </a:t>
            </a:r>
            <a:br>
              <a:rPr lang="en-US" dirty="0">
                <a:effectLst/>
              </a:rPr>
            </a:br>
            <a:endParaRPr lang="en-US" dirty="0">
              <a:effectLst/>
            </a:endParaRPr>
          </a:p>
          <a:p>
            <a:r>
              <a:rPr lang="en-US" dirty="0">
                <a:effectLst/>
              </a:rPr>
              <a:t>The UI for the single item activity resembles the style of the eBay app. The layout is rather </a:t>
            </a:r>
          </a:p>
          <a:p>
            <a:r>
              <a:rPr lang="en-US" dirty="0">
                <a:effectLst/>
              </a:rPr>
              <a:t>simple and it is easy to follow. It is broken into several sections. The first </a:t>
            </a:r>
          </a:p>
          <a:p>
            <a:r>
              <a:rPr lang="en-US" dirty="0">
                <a:effectLst/>
              </a:rPr>
              <a:t>section is the image, title, and price of the item. From there, we have the </a:t>
            </a:r>
          </a:p>
          <a:p>
            <a:r>
              <a:rPr lang="en-US" dirty="0">
                <a:effectLst/>
              </a:rPr>
              <a:t>description and the purchase button. Then there is the about section. It contains </a:t>
            </a:r>
          </a:p>
          <a:p>
            <a:r>
              <a:rPr lang="en-US" dirty="0">
                <a:effectLst/>
              </a:rPr>
              <a:t>the condition of the item, its quantity, category, brand, and other important </a:t>
            </a:r>
          </a:p>
          <a:p>
            <a:r>
              <a:rPr lang="en-US" dirty="0">
                <a:effectLst/>
              </a:rPr>
              <a:t>information. The last section is the shipping and return info. This section states </a:t>
            </a:r>
          </a:p>
          <a:p>
            <a:r>
              <a:rPr lang="en-US" dirty="0">
                <a:effectLst/>
              </a:rPr>
              <a:t>what kind of return policy the item has and how long a user will have to return the </a:t>
            </a:r>
          </a:p>
          <a:p>
            <a:r>
              <a:rPr lang="en-US" dirty="0">
                <a:effectLst/>
              </a:rPr>
              <a:t>item. It also specifies who pays for returns on the item.</a:t>
            </a:r>
            <a:br>
              <a:rPr lang="en-US" dirty="0">
                <a:effectLst/>
              </a:rPr>
            </a:br>
            <a:endParaRPr lang="en-US" dirty="0">
              <a:effectLst/>
            </a:endParaRPr>
          </a:p>
          <a:p>
            <a:r>
              <a:rPr lang="en-US" dirty="0">
                <a:effectLst/>
              </a:rPr>
              <a:t>I also helped my other team members accomplish some minor tasks. So far, I have helped </a:t>
            </a:r>
          </a:p>
          <a:p>
            <a:r>
              <a:rPr lang="en-US" dirty="0">
                <a:effectLst/>
              </a:rPr>
              <a:t>with merge conflicts. The beginning was a bit messy because we were all editing the </a:t>
            </a:r>
          </a:p>
          <a:p>
            <a:r>
              <a:rPr lang="en-US" dirty="0">
                <a:effectLst/>
              </a:rPr>
              <a:t>main activity as we needed. I also helped integrate the item class into the item list </a:t>
            </a:r>
          </a:p>
          <a:p>
            <a:r>
              <a:rPr lang="en-US" dirty="0">
                <a:effectLst/>
              </a:rPr>
              <a:t>view. For the remainder of the term, I have two things that I need to finish. First, </a:t>
            </a:r>
          </a:p>
          <a:p>
            <a:r>
              <a:rPr lang="en-US" dirty="0">
                <a:effectLst/>
              </a:rPr>
              <a:t>the purchase class needs to be developed. After that, I will return to the single </a:t>
            </a:r>
          </a:p>
          <a:p>
            <a:r>
              <a:rPr lang="en-US" dirty="0">
                <a:effectLst/>
              </a:rPr>
              <a:t>item activity UI to add a </a:t>
            </a:r>
            <a:r>
              <a:rPr lang="en-US" dirty="0" err="1">
                <a:effectLst/>
              </a:rPr>
              <a:t>webview</a:t>
            </a:r>
            <a:r>
              <a:rPr lang="en-US" dirty="0">
                <a:effectLst/>
              </a:rPr>
              <a:t>. This </a:t>
            </a:r>
            <a:r>
              <a:rPr lang="en-US" dirty="0" err="1">
                <a:effectLst/>
              </a:rPr>
              <a:t>webview</a:t>
            </a:r>
            <a:r>
              <a:rPr lang="en-US" dirty="0">
                <a:effectLst/>
              </a:rPr>
              <a:t> will be used so that users can </a:t>
            </a:r>
          </a:p>
          <a:p>
            <a:r>
              <a:rPr lang="en-US" dirty="0">
                <a:effectLst/>
              </a:rPr>
              <a:t>correctly view the description of an item, as some of the descriptions contain HTML</a:t>
            </a:r>
          </a:p>
          <a:p>
            <a:r>
              <a:rPr lang="en-US" dirty="0">
                <a:effectLst/>
              </a:rPr>
              <a:t>elements. </a:t>
            </a:r>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22</a:t>
            </a:fld>
            <a:endParaRPr lang="en-US" altLang="en-US"/>
          </a:p>
        </p:txBody>
      </p:sp>
    </p:spTree>
    <p:extLst>
      <p:ext uri="{BB962C8B-B14F-4D97-AF65-F5344CB8AC3E}">
        <p14:creationId xmlns:p14="http://schemas.microsoft.com/office/powerpoint/2010/main" val="228905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I have been able to accomplish the major goals that I had set for this term. This includes the following: </a:t>
            </a:r>
          </a:p>
          <a:p>
            <a:endParaRPr lang="en-US" dirty="0"/>
          </a:p>
          <a:p>
            <a:r>
              <a:rPr lang="en-US" dirty="0"/>
              <a:t>I Worked with Bryan in implementing the application home page. Currently, the home page consists of a simple design that contains the search text box, the search button, and search filters. The users will be able to select filters right before they search to ensure that they get results that are relevant to them. I was also able to implement a progress bar that appears when the user submits their search. Once the search results are ready, the progress bar disappears. This lets users know that the application is working on retrieving their results. </a:t>
            </a:r>
          </a:p>
          <a:p>
            <a:endParaRPr lang="en-US" dirty="0"/>
          </a:p>
          <a:p>
            <a:endParaRPr lang="en-US" dirty="0"/>
          </a:p>
          <a:p>
            <a:r>
              <a:rPr lang="en-US" dirty="0"/>
              <a:t>The next item completed was the User Interface for the item list view. Here our goal was for the design to be simple but at the same time be informative and useful. Another UI goal was for it matched the rest of the application, and it was something that we were able to accomplish. </a:t>
            </a:r>
          </a:p>
          <a:p>
            <a:endParaRPr lang="en-US" dirty="0"/>
          </a:p>
          <a:p>
            <a:r>
              <a:rPr lang="en-US" dirty="0"/>
              <a:t>I also successfully completed the presentation of the search results in the list view for the users to scroll through. Presenting the details in the list view was done using the Item class that was implemented by Devin. </a:t>
            </a:r>
          </a:p>
          <a:p>
            <a:endParaRPr lang="en-US" dirty="0"/>
          </a:p>
          <a:p>
            <a:r>
              <a:rPr lang="en-US" dirty="0"/>
              <a:t>This list view displays the item's title, image, and price for every item that is returned. The user is allowed to scroll through the different items until they find one that catches their attention. This was an important feature because it lets the user scroll through search results in a user friendly manner that provides them with the most important information on an item. I also set up the "</a:t>
            </a:r>
            <a:r>
              <a:rPr lang="en-US" dirty="0" err="1"/>
              <a:t>onClickListener</a:t>
            </a:r>
            <a:r>
              <a:rPr lang="en-US" dirty="0"/>
              <a:t>" for each item so that when a user clicks on an item that they like, they get presented with more details.</a:t>
            </a:r>
          </a:p>
          <a:p>
            <a:endParaRPr lang="en-US" dirty="0"/>
          </a:p>
          <a:p>
            <a:endParaRPr lang="en-US" dirty="0"/>
          </a:p>
          <a:p>
            <a:endParaRPr lang="en-US" dirty="0"/>
          </a:p>
          <a:p>
            <a:r>
              <a:rPr lang="en-US" dirty="0"/>
              <a:t>I also implemented the alert notification that lets users know that their search criteria did not yield any results. The notification asks the user to try again using different keywords or filters. This again, is simple but important feature in that it keeps the user informed of what the application is doing, when it may appear that it is not functioning properly.</a:t>
            </a:r>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23</a:t>
            </a:fld>
            <a:endParaRPr lang="en-US" altLang="en-US"/>
          </a:p>
        </p:txBody>
      </p:sp>
    </p:spTree>
    <p:extLst>
      <p:ext uri="{BB962C8B-B14F-4D97-AF65-F5344CB8AC3E}">
        <p14:creationId xmlns:p14="http://schemas.microsoft.com/office/powerpoint/2010/main" val="1747660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we learned a lot about mobile development. We learned how to use RESTful</a:t>
            </a:r>
            <a:r>
              <a:rPr lang="en-US" baseline="0" dirty="0"/>
              <a:t> APIs and how to create a somewhat decent UI. </a:t>
            </a:r>
          </a:p>
          <a:p>
            <a:endParaRPr lang="en-US" baseline="0" dirty="0"/>
          </a:p>
          <a:p>
            <a:r>
              <a:rPr lang="en-US" baseline="0" dirty="0"/>
              <a:t>However, we still have a lot to accomplish and we plan to reach our goals by the end of the term.</a:t>
            </a:r>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25</a:t>
            </a:fld>
            <a:endParaRPr lang="en-US" altLang="en-US"/>
          </a:p>
        </p:txBody>
      </p:sp>
    </p:spTree>
    <p:extLst>
      <p:ext uri="{BB962C8B-B14F-4D97-AF65-F5344CB8AC3E}">
        <p14:creationId xmlns:p14="http://schemas.microsoft.com/office/powerpoint/2010/main" val="295148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eBay recently created multiple APIs that allow online retailers to start their business easier. These APIs will be released to the public</a:t>
            </a:r>
            <a:r>
              <a:rPr lang="en-US" baseline="0" dirty="0">
                <a:effectLst/>
              </a:rPr>
              <a:t> </a:t>
            </a:r>
            <a:r>
              <a:rPr lang="en-US" dirty="0">
                <a:effectLst/>
              </a:rPr>
              <a:t>soon which will allow third party developers to create their own eBay applications. So, in order to test the applicability, eBay would like us to test up to three of their APIs by creating an application that demonstrates the APIs use. The application will consist of college merchandise. It will also allow users to search for and purchase merchandise related to any college and will target the new Android operating system, N OS. The goal for eBay is that their APIs are tested and well documented for later use by other third party developers and to get more eBay related apps onto the Google Play store.</a:t>
            </a:r>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a:t>
            </a:fld>
            <a:endParaRPr lang="en-US" altLang="en-US"/>
          </a:p>
        </p:txBody>
      </p:sp>
    </p:spTree>
    <p:extLst>
      <p:ext uri="{BB962C8B-B14F-4D97-AF65-F5344CB8AC3E}">
        <p14:creationId xmlns:p14="http://schemas.microsoft.com/office/powerpoint/2010/main" val="1674063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We have developed over half of our application. So far, we have implemented the ability to search, view, and select single items. This alone is a large part of the project. In the coming weeks, users will be able to purchase items, as well as use several filters to find the items that they need. These classes we have created also interact with eBay's APIs. So far, we have used their Browse API, but now we are going to be using the Order API to allow users to purchase the items that they want. </a:t>
            </a:r>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6</a:t>
            </a:fld>
            <a:endParaRPr lang="en-US" altLang="en-US"/>
          </a:p>
        </p:txBody>
      </p:sp>
    </p:spTree>
    <p:extLst>
      <p:ext uri="{BB962C8B-B14F-4D97-AF65-F5344CB8AC3E}">
        <p14:creationId xmlns:p14="http://schemas.microsoft.com/office/powerpoint/2010/main" val="43871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n-cs"/>
              </a:rPr>
              <a:t>We were able to implement the Alert notification that lets the user know that their keyword/s did not return any results. This message is important because it lets the user know that the application is working as it should, and there were simply no items containing the keywords or filters hat they used.</a:t>
            </a:r>
          </a:p>
          <a:p>
            <a:endParaRPr lang="en-US" dirty="0"/>
          </a:p>
          <a:p>
            <a:r>
              <a:rPr lang="en-US" dirty="0"/>
              <a:t>We were also able to setup the progress bar that keeps the user informed that the application is working on retrieving their search results. </a:t>
            </a:r>
          </a:p>
          <a:p>
            <a:endParaRPr lang="en-US" dirty="0"/>
          </a:p>
          <a:p>
            <a:r>
              <a:rPr lang="en-US" dirty="0"/>
              <a:t>These notifications are simple but important because they signal the user that the app is functioning and hasn’t crashed.</a:t>
            </a:r>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7</a:t>
            </a:fld>
            <a:endParaRPr lang="en-US" altLang="en-US"/>
          </a:p>
        </p:txBody>
      </p:sp>
    </p:spTree>
    <p:extLst>
      <p:ext uri="{BB962C8B-B14F-4D97-AF65-F5344CB8AC3E}">
        <p14:creationId xmlns:p14="http://schemas.microsoft.com/office/powerpoint/2010/main" val="440114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The item class is what allow us to build specific items or a list of items. First, the class will create a list of items that will be displayed to the user in a list item view. Once an item is selected from the list, the item class will build another single item, with much more information pertaining to the item selected. Development for this class is something that will be ongoing throughout the project. This is because more information may need to be grabbed depending on what kind of item is being selected. However, development was rather straight forwarded, as we grabbed the specific information we needed. </a:t>
            </a:r>
          </a:p>
          <a:p>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10</a:t>
            </a:fld>
            <a:endParaRPr lang="en-US" altLang="en-US"/>
          </a:p>
        </p:txBody>
      </p:sp>
    </p:spTree>
    <p:extLst>
      <p:ext uri="{BB962C8B-B14F-4D97-AF65-F5344CB8AC3E}">
        <p14:creationId xmlns:p14="http://schemas.microsoft.com/office/powerpoint/2010/main" val="126475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completed development of the Item List View. </a:t>
            </a:r>
          </a:p>
          <a:p>
            <a:endParaRPr lang="en-US" dirty="0"/>
          </a:p>
          <a:p>
            <a:r>
              <a:rPr lang="en-US" dirty="0"/>
              <a:t>This included the user Interface for the item list view where we used a simple design that matched the rest of the application. </a:t>
            </a:r>
          </a:p>
          <a:p>
            <a:endParaRPr lang="en-US" dirty="0"/>
          </a:p>
          <a:p>
            <a:r>
              <a:rPr lang="en-US" dirty="0"/>
              <a:t>The list view lets the user scroll through their search results in a user friendly manner.</a:t>
            </a:r>
          </a:p>
          <a:p>
            <a:endParaRPr lang="en-US" dirty="0"/>
          </a:p>
          <a:p>
            <a:r>
              <a:rPr lang="en-US" dirty="0"/>
              <a:t>This list view displays the item's title, image, and price for every item that is returned. This allows the user to scroll through the different items until they find one that catches their attention. </a:t>
            </a:r>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11</a:t>
            </a:fld>
            <a:endParaRPr lang="en-US" altLang="en-US"/>
          </a:p>
        </p:txBody>
      </p:sp>
    </p:spTree>
    <p:extLst>
      <p:ext uri="{BB962C8B-B14F-4D97-AF65-F5344CB8AC3E}">
        <p14:creationId xmlns:p14="http://schemas.microsoft.com/office/powerpoint/2010/main" val="3148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The single item activity class is what the users use to view the single item they have selected. This activity will display the pertinent information of an item, like its title, color, price, description, material, pattern, and any other item specific information. This class made use of eBay's Browse API. Specifically, it used the get item method, which retrieves data for a given item. </a:t>
            </a:r>
          </a:p>
          <a:p>
            <a:endParaRPr lang="en-US" dirty="0"/>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12</a:t>
            </a:fld>
            <a:endParaRPr lang="en-US" altLang="en-US"/>
          </a:p>
        </p:txBody>
      </p:sp>
    </p:spTree>
    <p:extLst>
      <p:ext uri="{BB962C8B-B14F-4D97-AF65-F5344CB8AC3E}">
        <p14:creationId xmlns:p14="http://schemas.microsoft.com/office/powerpoint/2010/main" val="2131286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had hoped to get started on the project during winter break. However it was hard finding the motivation to work on items that weren't required during our time off.</a:t>
            </a:r>
          </a:p>
          <a:p>
            <a:endParaRPr lang="en-US" dirty="0"/>
          </a:p>
          <a:p>
            <a:r>
              <a:rPr lang="en-US" dirty="0"/>
              <a:t>We had also hoped to become familiar with the tools that we would be using for this project. This included getting familiar with eBay's APIs and how to use them. As well as getting even more familiar with Android Application development, and some of the technologies that we were planning on using.</a:t>
            </a:r>
          </a:p>
          <a:p>
            <a:endParaRPr lang="en-US" dirty="0"/>
          </a:p>
          <a:p>
            <a:r>
              <a:rPr lang="en-US" dirty="0"/>
              <a:t>The failure to work on these goals during the break, didn't have a major impact on the project. It did slow down development a bit as we familiarized ourselves with the technologies being used. However, this was an issue that we were able to overcome as the term progressed.</a:t>
            </a:r>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13</a:t>
            </a:fld>
            <a:endParaRPr lang="en-US" altLang="en-US"/>
          </a:p>
        </p:txBody>
      </p:sp>
    </p:spTree>
    <p:extLst>
      <p:ext uri="{BB962C8B-B14F-4D97-AF65-F5344CB8AC3E}">
        <p14:creationId xmlns:p14="http://schemas.microsoft.com/office/powerpoint/2010/main" val="194230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There are three known bugs that we are currently working on resolving. </a:t>
            </a:r>
          </a:p>
          <a:p>
            <a:endParaRPr lang="en-US" dirty="0"/>
          </a:p>
          <a:p>
            <a:r>
              <a:rPr lang="en-US" dirty="0"/>
              <a:t>The first has to do with the way images are being presented within the current list view results. There are images that are cropped out because they are either too big or are in portrait mode. Ensuring that the images fit into their designated area on the screen will be important so that the users can see the entire image and thus get a good idea of the product that is for sale. </a:t>
            </a:r>
          </a:p>
          <a:p>
            <a:endParaRPr lang="en-US" dirty="0"/>
          </a:p>
          <a:p>
            <a:r>
              <a:rPr lang="en-US" dirty="0"/>
              <a:t>There is also a bug in the list view results display that we need to track down and fix. The bug results in images not displaying at all when the user is viewing the search results in a list view. However, the image displays correctly in the single item view. The part that makes it harder to identify is the fact that this bug is only present when working in the sandbox environment. When testing the application on eBay’s production servers, the images display properly on both the list view and single item view. It could come down to being an issue with the data in eBay’s sandbox environment. To determine this, we will need to do plenty of testing, and discuss with our client the potential causes for the different behavior in the different environments. </a:t>
            </a:r>
          </a:p>
          <a:p>
            <a:endParaRPr lang="en-US" dirty="0"/>
          </a:p>
          <a:p>
            <a:r>
              <a:rPr lang="en-US" dirty="0"/>
              <a:t>Lastly, there is a known bug that presents itself when the user submits bad search keywords. This bug appears by crashing the application. We will need to be able to handle bad input text from the user. This will involve either correcting their typing errors or ensure that the app doesn't crash when there are no results due to bad input and use the no search result notification to encourage the user to try again.</a:t>
            </a:r>
          </a:p>
        </p:txBody>
      </p:sp>
      <p:sp>
        <p:nvSpPr>
          <p:cNvPr id="4" name="Slide Number Placeholder 3"/>
          <p:cNvSpPr>
            <a:spLocks noGrp="1"/>
          </p:cNvSpPr>
          <p:nvPr>
            <p:ph type="sldNum" sz="quarter" idx="10"/>
          </p:nvPr>
        </p:nvSpPr>
        <p:spPr/>
        <p:txBody>
          <a:bodyPr/>
          <a:lstStyle/>
          <a:p>
            <a:fld id="{6EAD8FFB-86C5-41CF-A19F-AA215B2BE2A2}" type="slidenum">
              <a:rPr lang="en-US" altLang="en-US" smtClean="0"/>
              <a:pPr/>
              <a:t>14</a:t>
            </a:fld>
            <a:endParaRPr lang="en-US" altLang="en-US"/>
          </a:p>
        </p:txBody>
      </p:sp>
    </p:spTree>
    <p:extLst>
      <p:ext uri="{BB962C8B-B14F-4D97-AF65-F5344CB8AC3E}">
        <p14:creationId xmlns:p14="http://schemas.microsoft.com/office/powerpoint/2010/main" val="1891747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Option 1">
    <p:spTree>
      <p:nvGrpSpPr>
        <p:cNvPr id="1" name=""/>
        <p:cNvGrpSpPr/>
        <p:nvPr/>
      </p:nvGrpSpPr>
      <p:grpSpPr>
        <a:xfrm>
          <a:off x="0" y="0"/>
          <a:ext cx="0" cy="0"/>
          <a:chOff x="0" y="0"/>
          <a:chExt cx="0" cy="0"/>
        </a:xfrm>
      </p:grpSpPr>
      <p:sp>
        <p:nvSpPr>
          <p:cNvPr id="4" name="Rectangle 8"/>
          <p:cNvSpPr>
            <a:spLocks noChangeArrowheads="1"/>
          </p:cNvSpPr>
          <p:nvPr/>
        </p:nvSpPr>
        <p:spPr bwMode="auto">
          <a:xfrm>
            <a:off x="0" y="227013"/>
            <a:ext cx="9144000" cy="3201987"/>
          </a:xfrm>
          <a:prstGeom prst="rect">
            <a:avLst/>
          </a:prstGeom>
          <a:solidFill>
            <a:srgbClr val="F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Palatino" charset="0"/>
                <a:ea typeface="MS PGothic" panose="020B0600070205080204" pitchFamily="34" charset="-128"/>
              </a:defRPr>
            </a:lvl1pPr>
            <a:lvl2pPr marL="742950" indent="-285750">
              <a:defRPr>
                <a:solidFill>
                  <a:schemeClr val="tx1"/>
                </a:solidFill>
                <a:latin typeface="Palatino" charset="0"/>
                <a:ea typeface="MS PGothic" panose="020B0600070205080204" pitchFamily="34" charset="-128"/>
              </a:defRPr>
            </a:lvl2pPr>
            <a:lvl3pPr marL="1143000" indent="-228600">
              <a:defRPr>
                <a:solidFill>
                  <a:schemeClr val="tx1"/>
                </a:solidFill>
                <a:latin typeface="Palatino" charset="0"/>
                <a:ea typeface="MS PGothic" panose="020B0600070205080204" pitchFamily="34" charset="-128"/>
              </a:defRPr>
            </a:lvl3pPr>
            <a:lvl4pPr marL="1600200" indent="-228600">
              <a:defRPr>
                <a:solidFill>
                  <a:schemeClr val="tx1"/>
                </a:solidFill>
                <a:latin typeface="Palatino" charset="0"/>
                <a:ea typeface="MS PGothic" panose="020B0600070205080204" pitchFamily="34" charset="-128"/>
              </a:defRPr>
            </a:lvl4pPr>
            <a:lvl5pPr marL="2057400" indent="-228600">
              <a:defRPr>
                <a:solidFill>
                  <a:schemeClr val="tx1"/>
                </a:solidFill>
                <a:latin typeface="Palatino" charset="0"/>
                <a:ea typeface="MS PGothic" panose="020B0600070205080204" pitchFamily="34" charset="-128"/>
              </a:defRPr>
            </a:lvl5pPr>
            <a:lvl6pPr marL="2514600" indent="-228600" fontAlgn="base">
              <a:spcBef>
                <a:spcPct val="0"/>
              </a:spcBef>
              <a:spcAft>
                <a:spcPct val="0"/>
              </a:spcAft>
              <a:defRPr>
                <a:solidFill>
                  <a:schemeClr val="tx1"/>
                </a:solidFill>
                <a:latin typeface="Palatino" charset="0"/>
                <a:ea typeface="MS PGothic" panose="020B0600070205080204" pitchFamily="34" charset="-128"/>
              </a:defRPr>
            </a:lvl6pPr>
            <a:lvl7pPr marL="2971800" indent="-228600" fontAlgn="base">
              <a:spcBef>
                <a:spcPct val="0"/>
              </a:spcBef>
              <a:spcAft>
                <a:spcPct val="0"/>
              </a:spcAft>
              <a:defRPr>
                <a:solidFill>
                  <a:schemeClr val="tx1"/>
                </a:solidFill>
                <a:latin typeface="Palatino" charset="0"/>
                <a:ea typeface="MS PGothic" panose="020B0600070205080204" pitchFamily="34" charset="-128"/>
              </a:defRPr>
            </a:lvl7pPr>
            <a:lvl8pPr marL="3429000" indent="-228600" fontAlgn="base">
              <a:spcBef>
                <a:spcPct val="0"/>
              </a:spcBef>
              <a:spcAft>
                <a:spcPct val="0"/>
              </a:spcAft>
              <a:defRPr>
                <a:solidFill>
                  <a:schemeClr val="tx1"/>
                </a:solidFill>
                <a:latin typeface="Palatino" charset="0"/>
                <a:ea typeface="MS PGothic" panose="020B0600070205080204" pitchFamily="34" charset="-128"/>
              </a:defRPr>
            </a:lvl8pPr>
            <a:lvl9pPr marL="3886200" indent="-228600" fontAlgn="base">
              <a:spcBef>
                <a:spcPct val="0"/>
              </a:spcBef>
              <a:spcAft>
                <a:spcPct val="0"/>
              </a:spcAft>
              <a:defRPr>
                <a:solidFill>
                  <a:schemeClr val="tx1"/>
                </a:solidFill>
                <a:latin typeface="Palatino" charset="0"/>
                <a:ea typeface="MS PGothic" panose="020B0600070205080204" pitchFamily="34" charset="-128"/>
              </a:defRPr>
            </a:lvl9pPr>
          </a:lstStyle>
          <a:p>
            <a:pPr defTabSz="914400" eaLnBrk="0" hangingPunct="0"/>
            <a:endParaRPr lang="en-US" altLang="en-US" sz="2400">
              <a:solidFill>
                <a:srgbClr val="999999"/>
              </a:solidFill>
              <a:latin typeface="Arial" panose="020B0604020202020204" pitchFamily="34" charset="0"/>
            </a:endParaRPr>
          </a:p>
        </p:txBody>
      </p:sp>
      <p:sp>
        <p:nvSpPr>
          <p:cNvPr id="5" name="Rectangle 9"/>
          <p:cNvSpPr>
            <a:spLocks noChangeArrowheads="1"/>
          </p:cNvSpPr>
          <p:nvPr/>
        </p:nvSpPr>
        <p:spPr bwMode="auto">
          <a:xfrm>
            <a:off x="0" y="3429000"/>
            <a:ext cx="9144000" cy="3429000"/>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Palatino" charset="0"/>
                <a:ea typeface="MS PGothic" panose="020B0600070205080204" pitchFamily="34" charset="-128"/>
              </a:defRPr>
            </a:lvl1pPr>
            <a:lvl2pPr marL="742950" indent="-285750">
              <a:defRPr>
                <a:solidFill>
                  <a:schemeClr val="tx1"/>
                </a:solidFill>
                <a:latin typeface="Palatino" charset="0"/>
                <a:ea typeface="MS PGothic" panose="020B0600070205080204" pitchFamily="34" charset="-128"/>
              </a:defRPr>
            </a:lvl2pPr>
            <a:lvl3pPr marL="1143000" indent="-228600">
              <a:defRPr>
                <a:solidFill>
                  <a:schemeClr val="tx1"/>
                </a:solidFill>
                <a:latin typeface="Palatino" charset="0"/>
                <a:ea typeface="MS PGothic" panose="020B0600070205080204" pitchFamily="34" charset="-128"/>
              </a:defRPr>
            </a:lvl3pPr>
            <a:lvl4pPr marL="1600200" indent="-228600">
              <a:defRPr>
                <a:solidFill>
                  <a:schemeClr val="tx1"/>
                </a:solidFill>
                <a:latin typeface="Palatino" charset="0"/>
                <a:ea typeface="MS PGothic" panose="020B0600070205080204" pitchFamily="34" charset="-128"/>
              </a:defRPr>
            </a:lvl4pPr>
            <a:lvl5pPr marL="2057400" indent="-228600">
              <a:defRPr>
                <a:solidFill>
                  <a:schemeClr val="tx1"/>
                </a:solidFill>
                <a:latin typeface="Palatino" charset="0"/>
                <a:ea typeface="MS PGothic" panose="020B0600070205080204" pitchFamily="34" charset="-128"/>
              </a:defRPr>
            </a:lvl5pPr>
            <a:lvl6pPr marL="2514600" indent="-228600" fontAlgn="base">
              <a:spcBef>
                <a:spcPct val="0"/>
              </a:spcBef>
              <a:spcAft>
                <a:spcPct val="0"/>
              </a:spcAft>
              <a:defRPr>
                <a:solidFill>
                  <a:schemeClr val="tx1"/>
                </a:solidFill>
                <a:latin typeface="Palatino" charset="0"/>
                <a:ea typeface="MS PGothic" panose="020B0600070205080204" pitchFamily="34" charset="-128"/>
              </a:defRPr>
            </a:lvl6pPr>
            <a:lvl7pPr marL="2971800" indent="-228600" fontAlgn="base">
              <a:spcBef>
                <a:spcPct val="0"/>
              </a:spcBef>
              <a:spcAft>
                <a:spcPct val="0"/>
              </a:spcAft>
              <a:defRPr>
                <a:solidFill>
                  <a:schemeClr val="tx1"/>
                </a:solidFill>
                <a:latin typeface="Palatino" charset="0"/>
                <a:ea typeface="MS PGothic" panose="020B0600070205080204" pitchFamily="34" charset="-128"/>
              </a:defRPr>
            </a:lvl7pPr>
            <a:lvl8pPr marL="3429000" indent="-228600" fontAlgn="base">
              <a:spcBef>
                <a:spcPct val="0"/>
              </a:spcBef>
              <a:spcAft>
                <a:spcPct val="0"/>
              </a:spcAft>
              <a:defRPr>
                <a:solidFill>
                  <a:schemeClr val="tx1"/>
                </a:solidFill>
                <a:latin typeface="Palatino" charset="0"/>
                <a:ea typeface="MS PGothic" panose="020B0600070205080204" pitchFamily="34" charset="-128"/>
              </a:defRPr>
            </a:lvl8pPr>
            <a:lvl9pPr marL="3886200" indent="-228600" fontAlgn="base">
              <a:spcBef>
                <a:spcPct val="0"/>
              </a:spcBef>
              <a:spcAft>
                <a:spcPct val="0"/>
              </a:spcAft>
              <a:defRPr>
                <a:solidFill>
                  <a:schemeClr val="tx1"/>
                </a:solidFill>
                <a:latin typeface="Palatino" charset="0"/>
                <a:ea typeface="MS PGothic" panose="020B0600070205080204" pitchFamily="34" charset="-128"/>
              </a:defRPr>
            </a:lvl9pPr>
          </a:lstStyle>
          <a:p>
            <a:pPr defTabSz="914400" eaLnBrk="0" hangingPunct="0"/>
            <a:endParaRPr lang="en-US" altLang="en-US" sz="2400">
              <a:solidFill>
                <a:srgbClr val="999999"/>
              </a:solidFill>
              <a:latin typeface="Arial" panose="020B0604020202020204" pitchFamily="34" charset="0"/>
            </a:endParaRPr>
          </a:p>
        </p:txBody>
      </p:sp>
      <p:pic>
        <p:nvPicPr>
          <p:cNvPr id="6"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950" y="0"/>
            <a:ext cx="129857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457200" y="1828800"/>
            <a:ext cx="8229600" cy="1371600"/>
          </a:xfrm>
        </p:spPr>
        <p:txBody>
          <a:bodyPr/>
          <a:lstStyle>
            <a:lvl1pPr algn="l">
              <a:defRPr sz="3600">
                <a:effectLst/>
              </a:defRPr>
            </a:lvl1pPr>
          </a:lstStyle>
          <a:p>
            <a:r>
              <a:rPr lang="en-US"/>
              <a:t>Click to edit Master title style</a:t>
            </a:r>
            <a:endParaRPr lang="en-US" dirty="0"/>
          </a:p>
        </p:txBody>
      </p:sp>
      <p:sp>
        <p:nvSpPr>
          <p:cNvPr id="3075" name="Rectangle 3"/>
          <p:cNvSpPr>
            <a:spLocks noGrp="1" noChangeArrowheads="1"/>
          </p:cNvSpPr>
          <p:nvPr>
            <p:ph type="subTitle" idx="1"/>
          </p:nvPr>
        </p:nvSpPr>
        <p:spPr>
          <a:xfrm>
            <a:off x="457200" y="3886200"/>
            <a:ext cx="8229600" cy="1828800"/>
          </a:xfrm>
        </p:spPr>
        <p:txBody>
          <a:bodyPr/>
          <a:lstStyle>
            <a:lvl1pPr marL="0" indent="0" algn="l">
              <a:buFont typeface="Times" pitchFamily="-96" charset="0"/>
              <a:buNone/>
              <a:defRPr sz="2400">
                <a:solidFill>
                  <a:schemeClr val="bg2">
                    <a:lumMod val="50000"/>
                  </a:schemeClr>
                </a:solidFill>
                <a:effectLst/>
              </a:defRPr>
            </a:lvl1pPr>
          </a:lstStyle>
          <a:p>
            <a:r>
              <a:rPr lang="en-US"/>
              <a:t>Click to edit Master subtitle style</a:t>
            </a:r>
            <a:endParaRPr lang="en-US" dirty="0"/>
          </a:p>
        </p:txBody>
      </p:sp>
    </p:spTree>
    <p:extLst>
      <p:ext uri="{BB962C8B-B14F-4D97-AF65-F5344CB8AC3E}">
        <p14:creationId xmlns:p14="http://schemas.microsoft.com/office/powerpoint/2010/main" val="363856232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number">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371600"/>
            <a:ext cx="4114800"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10" name="Picture Placeholder 7"/>
          <p:cNvSpPr>
            <a:spLocks noGrp="1"/>
          </p:cNvSpPr>
          <p:nvPr>
            <p:ph type="pic" sz="quarter" idx="10"/>
          </p:nvPr>
        </p:nvSpPr>
        <p:spPr>
          <a:xfrm>
            <a:off x="4800600" y="1371600"/>
            <a:ext cx="3886200" cy="4343400"/>
          </a:xfrm>
        </p:spPr>
        <p:txBody>
          <a:bodyPr>
            <a:normAutofit/>
          </a:bodyPr>
          <a:lstStyle/>
          <a:p>
            <a:pPr lvl="0"/>
            <a:r>
              <a:rPr lang="en-US" noProof="0"/>
              <a:t>Click icon to add picture</a:t>
            </a:r>
          </a:p>
        </p:txBody>
      </p:sp>
      <p:sp>
        <p:nvSpPr>
          <p:cNvPr id="6" name="Date Placeholder 5"/>
          <p:cNvSpPr>
            <a:spLocks noGrp="1"/>
          </p:cNvSpPr>
          <p:nvPr>
            <p:ph type="dt" sz="half" idx="11"/>
          </p:nvPr>
        </p:nvSpPr>
        <p:spPr/>
        <p:txBody>
          <a:bodyPr/>
          <a:lstStyle>
            <a:lvl1pPr>
              <a:defRPr/>
            </a:lvl1pPr>
          </a:lstStyle>
          <a:p>
            <a:fld id="{AAC21684-BCCD-41F7-BD76-4D9B3C02E4B2}" type="datetime4">
              <a:rPr lang="en-US" altLang="en-US"/>
              <a:pPr/>
              <a:t>February 16, 2017</a:t>
            </a:fld>
            <a:endParaRPr lang="en-US" altLang="en-US"/>
          </a:p>
        </p:txBody>
      </p:sp>
      <p:sp>
        <p:nvSpPr>
          <p:cNvPr id="7" name="Slide Number Placeholder 6"/>
          <p:cNvSpPr>
            <a:spLocks noGrp="1"/>
          </p:cNvSpPr>
          <p:nvPr>
            <p:ph type="sldNum" sz="quarter" idx="12"/>
          </p:nvPr>
        </p:nvSpPr>
        <p:spPr/>
        <p:txBody>
          <a:bodyPr/>
          <a:lstStyle>
            <a:lvl1pPr>
              <a:defRPr/>
            </a:lvl1pPr>
          </a:lstStyle>
          <a:p>
            <a:fld id="{B719598E-312D-4717-9175-B31A472D72A3}" type="slidenum">
              <a:rPr lang="en-US" altLang="en-US"/>
              <a:pPr/>
              <a:t>‹#›</a:t>
            </a:fld>
            <a:endParaRPr lang="en-US" altLang="en-US"/>
          </a:p>
        </p:txBody>
      </p:sp>
      <p:sp>
        <p:nvSpPr>
          <p:cNvPr id="9"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3884463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no bullets and thumbnail">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5486400" cy="4343400"/>
          </a:xfrm>
        </p:spPr>
        <p:txBody>
          <a:bodyPr/>
          <a:lstStyle>
            <a:lvl1pPr marL="0" algn="l">
              <a:buFontTx/>
              <a:buNone/>
              <a:defRPr sz="2400"/>
            </a:lvl1pPr>
            <a:lvl2pPr marL="0">
              <a:buFontTx/>
              <a:buNone/>
              <a:defRPr sz="2000"/>
            </a:lvl2pPr>
            <a:lvl3pPr marL="0">
              <a:buFontTx/>
              <a:buNone/>
              <a:defRPr/>
            </a:lvl3pPr>
            <a:lvl4pPr marL="0">
              <a:buFontTx/>
              <a:buNone/>
              <a:defRPr/>
            </a:lvl4pPr>
            <a:lvl5pPr marL="0">
              <a:buFontTx/>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a:t>Click icon to add picture</a:t>
            </a:r>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a:t>Click icon to add picture</a:t>
            </a:r>
          </a:p>
        </p:txBody>
      </p:sp>
      <p:sp>
        <p:nvSpPr>
          <p:cNvPr id="6" name="Date Placeholder 6"/>
          <p:cNvSpPr>
            <a:spLocks noGrp="1"/>
          </p:cNvSpPr>
          <p:nvPr>
            <p:ph type="dt" sz="half" idx="12"/>
          </p:nvPr>
        </p:nvSpPr>
        <p:spPr/>
        <p:txBody>
          <a:bodyPr/>
          <a:lstStyle>
            <a:lvl1pPr>
              <a:defRPr/>
            </a:lvl1pPr>
          </a:lstStyle>
          <a:p>
            <a:fld id="{22EA8529-CD28-463B-953D-48DC1994A37B}" type="datetime4">
              <a:rPr lang="en-US" altLang="en-US"/>
              <a:pPr/>
              <a:t>February 16, 2017</a:t>
            </a:fld>
            <a:endParaRPr lang="en-US" altLang="en-US"/>
          </a:p>
        </p:txBody>
      </p:sp>
      <p:sp>
        <p:nvSpPr>
          <p:cNvPr id="7" name="Slide Number Placeholder 11"/>
          <p:cNvSpPr>
            <a:spLocks noGrp="1"/>
          </p:cNvSpPr>
          <p:nvPr>
            <p:ph type="sldNum" sz="quarter" idx="13"/>
          </p:nvPr>
        </p:nvSpPr>
        <p:spPr/>
        <p:txBody>
          <a:bodyPr/>
          <a:lstStyle>
            <a:lvl1pPr>
              <a:defRPr/>
            </a:lvl1pPr>
          </a:lstStyle>
          <a:p>
            <a:fld id="{46DD0B50-A921-4CCC-B878-41F068DE2B47}" type="slidenum">
              <a:rPr lang="en-US" altLang="en-US"/>
              <a:pPr/>
              <a:t>‹#›</a:t>
            </a:fld>
            <a:endParaRPr lang="en-US" altLang="en-US"/>
          </a:p>
        </p:txBody>
      </p:sp>
      <p:sp>
        <p:nvSpPr>
          <p:cNvPr id="11"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33468083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number and thumbnail">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371600"/>
            <a:ext cx="5486400"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a:t>Click icon to add picture</a:t>
            </a:r>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a:t>Click icon to add picture</a:t>
            </a:r>
          </a:p>
        </p:txBody>
      </p:sp>
      <p:sp>
        <p:nvSpPr>
          <p:cNvPr id="6" name="Date Placeholder 6"/>
          <p:cNvSpPr>
            <a:spLocks noGrp="1"/>
          </p:cNvSpPr>
          <p:nvPr>
            <p:ph type="dt" sz="half" idx="12"/>
          </p:nvPr>
        </p:nvSpPr>
        <p:spPr/>
        <p:txBody>
          <a:bodyPr/>
          <a:lstStyle>
            <a:lvl1pPr>
              <a:defRPr/>
            </a:lvl1pPr>
          </a:lstStyle>
          <a:p>
            <a:fld id="{4634227A-FA01-4827-BC81-A3DAE3931115}" type="datetime4">
              <a:rPr lang="en-US" altLang="en-US"/>
              <a:pPr/>
              <a:t>February 16, 2017</a:t>
            </a:fld>
            <a:endParaRPr lang="en-US" altLang="en-US"/>
          </a:p>
        </p:txBody>
      </p:sp>
      <p:sp>
        <p:nvSpPr>
          <p:cNvPr id="7" name="Slide Number Placeholder 11"/>
          <p:cNvSpPr>
            <a:spLocks noGrp="1"/>
          </p:cNvSpPr>
          <p:nvPr>
            <p:ph type="sldNum" sz="quarter" idx="13"/>
          </p:nvPr>
        </p:nvSpPr>
        <p:spPr/>
        <p:txBody>
          <a:bodyPr/>
          <a:lstStyle>
            <a:lvl1pPr>
              <a:defRPr/>
            </a:lvl1pPr>
          </a:lstStyle>
          <a:p>
            <a:fld id="{F7F7CFFE-36F6-4AB3-B0FB-93A87C2BCE84}" type="slidenum">
              <a:rPr lang="en-US" altLang="en-US"/>
              <a:pPr/>
              <a:t>‹#›</a:t>
            </a:fld>
            <a:endParaRPr lang="en-US" altLang="en-US"/>
          </a:p>
        </p:txBody>
      </p:sp>
      <p:sp>
        <p:nvSpPr>
          <p:cNvPr id="11"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675795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bullets">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371600"/>
            <a:ext cx="4005072"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0"/>
          </p:nvPr>
        </p:nvSpPr>
        <p:spPr>
          <a:xfrm>
            <a:off x="4690872" y="1371600"/>
            <a:ext cx="4005072"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7" name="Date Placeholder 6"/>
          <p:cNvSpPr>
            <a:spLocks noGrp="1"/>
          </p:cNvSpPr>
          <p:nvPr>
            <p:ph type="dt" sz="half" idx="11"/>
          </p:nvPr>
        </p:nvSpPr>
        <p:spPr/>
        <p:txBody>
          <a:bodyPr/>
          <a:lstStyle>
            <a:lvl1pPr>
              <a:defRPr/>
            </a:lvl1pPr>
          </a:lstStyle>
          <a:p>
            <a:fld id="{3CDDFE2B-2F86-4D06-B552-79AC393E005D}" type="datetime4">
              <a:rPr lang="en-US" altLang="en-US"/>
              <a:pPr/>
              <a:t>February 16, 2017</a:t>
            </a:fld>
            <a:endParaRPr lang="en-US" altLang="en-US"/>
          </a:p>
        </p:txBody>
      </p:sp>
      <p:sp>
        <p:nvSpPr>
          <p:cNvPr id="8" name="Slide Number Placeholder 7"/>
          <p:cNvSpPr>
            <a:spLocks noGrp="1"/>
          </p:cNvSpPr>
          <p:nvPr>
            <p:ph type="sldNum" sz="quarter" idx="12"/>
          </p:nvPr>
        </p:nvSpPr>
        <p:spPr/>
        <p:txBody>
          <a:bodyPr/>
          <a:lstStyle>
            <a:lvl1pPr>
              <a:defRPr/>
            </a:lvl1pPr>
          </a:lstStyle>
          <a:p>
            <a:fld id="{2170CA50-A7E6-4EA1-A893-3E7564A4316C}" type="slidenum">
              <a:rPr lang="en-US" altLang="en-US"/>
              <a:pPr/>
              <a:t>‹#›</a:t>
            </a:fld>
            <a:endParaRPr lang="en-US" altLang="en-US"/>
          </a:p>
        </p:txBody>
      </p:sp>
      <p:sp>
        <p:nvSpPr>
          <p:cNvPr id="9" name="Footer Placeholder 8"/>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202799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4005072" cy="4343400"/>
          </a:xfrm>
        </p:spPr>
        <p:txBody>
          <a:bodyPr/>
          <a:lstStyle>
            <a:lvl1pPr marL="0" algn="l">
              <a:buFontTx/>
              <a:buNone/>
              <a:defRPr sz="2400"/>
            </a:lvl1pPr>
            <a:lvl2pPr marL="0">
              <a:buFontTx/>
              <a:buNone/>
              <a:defRPr sz="2000"/>
            </a:lvl2pPr>
            <a:lvl3pPr marL="0">
              <a:buFontTx/>
              <a:buNone/>
              <a:defRPr/>
            </a:lvl3pPr>
            <a:lvl4pPr marL="0">
              <a:buFontTx/>
              <a:buNone/>
              <a:defRPr/>
            </a:lvl4pPr>
            <a:lvl5pPr marL="0">
              <a:buFontTx/>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idx="10"/>
          </p:nvPr>
        </p:nvSpPr>
        <p:spPr>
          <a:xfrm>
            <a:off x="4690872" y="1371600"/>
            <a:ext cx="4005072" cy="4343400"/>
          </a:xfrm>
        </p:spPr>
        <p:txBody>
          <a:bodyPr/>
          <a:lstStyle>
            <a:lvl1pPr marL="0" algn="l">
              <a:buFontTx/>
              <a:buNone/>
              <a:defRPr sz="2400"/>
            </a:lvl1pPr>
            <a:lvl2pPr marL="0">
              <a:buFontTx/>
              <a:buNone/>
              <a:defRPr sz="2000"/>
            </a:lvl2pPr>
            <a:lvl3pPr marL="0">
              <a:buFontTx/>
              <a:buNone/>
              <a:defRPr/>
            </a:lvl3pPr>
            <a:lvl4pPr marL="0">
              <a:buFontTx/>
              <a:buNone/>
              <a:defRPr/>
            </a:lvl4pPr>
            <a:lvl5pPr marL="0">
              <a:buFontTx/>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5" name="Date Placeholder 5"/>
          <p:cNvSpPr>
            <a:spLocks noGrp="1"/>
          </p:cNvSpPr>
          <p:nvPr>
            <p:ph type="dt" sz="half" idx="11"/>
          </p:nvPr>
        </p:nvSpPr>
        <p:spPr/>
        <p:txBody>
          <a:bodyPr/>
          <a:lstStyle>
            <a:lvl1pPr>
              <a:defRPr/>
            </a:lvl1pPr>
          </a:lstStyle>
          <a:p>
            <a:fld id="{FC596D4D-847D-4A4C-8E7F-857F0F70B03F}" type="datetime4">
              <a:rPr lang="en-US" altLang="en-US"/>
              <a:pPr/>
              <a:t>February 16, 2017</a:t>
            </a:fld>
            <a:endParaRPr lang="en-US" altLang="en-US"/>
          </a:p>
        </p:txBody>
      </p:sp>
      <p:sp>
        <p:nvSpPr>
          <p:cNvPr id="6" name="Slide Number Placeholder 6"/>
          <p:cNvSpPr>
            <a:spLocks noGrp="1"/>
          </p:cNvSpPr>
          <p:nvPr>
            <p:ph type="sldNum" sz="quarter" idx="12"/>
          </p:nvPr>
        </p:nvSpPr>
        <p:spPr/>
        <p:txBody>
          <a:bodyPr/>
          <a:lstStyle>
            <a:lvl1pPr>
              <a:defRPr/>
            </a:lvl1pPr>
          </a:lstStyle>
          <a:p>
            <a:fld id="{40501E67-B33B-4084-A348-5B89F822BC40}" type="slidenum">
              <a:rPr lang="en-US" altLang="en-US"/>
              <a:pPr/>
              <a:t>‹#›</a:t>
            </a:fld>
            <a:endParaRPr lang="en-US" altLang="en-US"/>
          </a:p>
        </p:txBody>
      </p:sp>
      <p:sp>
        <p:nvSpPr>
          <p:cNvPr id="7" name="Footer Placeholder 9"/>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3323561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number">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371600"/>
            <a:ext cx="4005072"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4690872" y="1371600"/>
            <a:ext cx="4005072"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8" name="Date Placeholder 8"/>
          <p:cNvSpPr>
            <a:spLocks noGrp="1"/>
          </p:cNvSpPr>
          <p:nvPr>
            <p:ph type="dt" sz="half" idx="11"/>
          </p:nvPr>
        </p:nvSpPr>
        <p:spPr/>
        <p:txBody>
          <a:bodyPr/>
          <a:lstStyle>
            <a:lvl1pPr>
              <a:defRPr/>
            </a:lvl1pPr>
          </a:lstStyle>
          <a:p>
            <a:fld id="{7D1AD73E-D843-49F9-AF86-8D74E4D2AE36}" type="datetime4">
              <a:rPr lang="en-US" altLang="en-US"/>
              <a:pPr/>
              <a:t>February 16, 2017</a:t>
            </a:fld>
            <a:endParaRPr lang="en-US" altLang="en-US"/>
          </a:p>
        </p:txBody>
      </p:sp>
      <p:sp>
        <p:nvSpPr>
          <p:cNvPr id="9" name="Slide Number Placeholder 9"/>
          <p:cNvSpPr>
            <a:spLocks noGrp="1"/>
          </p:cNvSpPr>
          <p:nvPr>
            <p:ph type="sldNum" sz="quarter" idx="12"/>
          </p:nvPr>
        </p:nvSpPr>
        <p:spPr/>
        <p:txBody>
          <a:bodyPr/>
          <a:lstStyle>
            <a:lvl1pPr>
              <a:defRPr/>
            </a:lvl1pPr>
          </a:lstStyle>
          <a:p>
            <a:fld id="{99D32C49-66A3-4165-95EC-6E1CCF733633}" type="slidenum">
              <a:rPr lang="en-US" altLang="en-US"/>
              <a:pPr/>
              <a:t>‹#›</a:t>
            </a:fld>
            <a:endParaRPr lang="en-US" altLang="en-US"/>
          </a:p>
        </p:txBody>
      </p:sp>
      <p:sp>
        <p:nvSpPr>
          <p:cNvPr id="10"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9350558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lvl1pPr>
          </a:lstStyle>
          <a:p>
            <a:fld id="{565536A4-0210-458B-8002-05586645089F}" type="datetime4">
              <a:rPr lang="en-US" altLang="en-US"/>
              <a:pPr/>
              <a:t>February 16, 2017</a:t>
            </a:fld>
            <a:endParaRPr lang="en-US" altLang="en-US"/>
          </a:p>
        </p:txBody>
      </p:sp>
      <p:sp>
        <p:nvSpPr>
          <p:cNvPr id="3" name="Slide Number Placeholder 4"/>
          <p:cNvSpPr>
            <a:spLocks noGrp="1"/>
          </p:cNvSpPr>
          <p:nvPr>
            <p:ph type="sldNum" sz="quarter" idx="11"/>
          </p:nvPr>
        </p:nvSpPr>
        <p:spPr/>
        <p:txBody>
          <a:bodyPr/>
          <a:lstStyle>
            <a:lvl1pPr>
              <a:defRPr/>
            </a:lvl1pPr>
          </a:lstStyle>
          <a:p>
            <a:fld id="{3EC575C8-77DD-4DAB-9348-B731558AF8A7}" type="slidenum">
              <a:rPr lang="en-US" altLang="en-US"/>
              <a:pPr/>
              <a:t>‹#›</a:t>
            </a:fld>
            <a:endParaRPr lang="en-US" altLang="en-US"/>
          </a:p>
        </p:txBody>
      </p:sp>
      <p:sp>
        <p:nvSpPr>
          <p:cNvPr id="4"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0477208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Layout No Tag">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a:defRPr/>
            </a:lvl1pPr>
          </a:lstStyle>
          <a:p>
            <a:pPr>
              <a:defRPr/>
            </a:pPr>
            <a:endParaRPr lang="en-US"/>
          </a:p>
        </p:txBody>
      </p:sp>
      <p:sp>
        <p:nvSpPr>
          <p:cNvPr id="3" name="Date Placeholder 3"/>
          <p:cNvSpPr>
            <a:spLocks noGrp="1"/>
          </p:cNvSpPr>
          <p:nvPr>
            <p:ph type="dt" sz="half" idx="11"/>
          </p:nvPr>
        </p:nvSpPr>
        <p:spPr/>
        <p:txBody>
          <a:bodyPr/>
          <a:lstStyle>
            <a:lvl1pPr>
              <a:defRPr/>
            </a:lvl1pPr>
          </a:lstStyle>
          <a:p>
            <a:fld id="{D2695B4C-9EA1-42F7-BE61-6F34979AC5E9}" type="datetime4">
              <a:rPr lang="en-US" altLang="en-US"/>
              <a:pPr/>
              <a:t>February 16, 2017</a:t>
            </a:fld>
            <a:endParaRPr lang="en-US" altLang="en-US"/>
          </a:p>
        </p:txBody>
      </p:sp>
      <p:sp>
        <p:nvSpPr>
          <p:cNvPr id="4" name="Slide Number Placeholder 4"/>
          <p:cNvSpPr>
            <a:spLocks noGrp="1"/>
          </p:cNvSpPr>
          <p:nvPr>
            <p:ph type="sldNum" sz="quarter" idx="12"/>
          </p:nvPr>
        </p:nvSpPr>
        <p:spPr/>
        <p:txBody>
          <a:bodyPr/>
          <a:lstStyle>
            <a:lvl1pPr>
              <a:defRPr/>
            </a:lvl1pPr>
          </a:lstStyle>
          <a:p>
            <a:fld id="{174C7C15-3270-4C12-83AC-485A246E656E}" type="slidenum">
              <a:rPr lang="en-US" altLang="en-US"/>
              <a:pPr/>
              <a:t>‹#›</a:t>
            </a:fld>
            <a:endParaRPr lang="en-US" altLang="en-US"/>
          </a:p>
        </p:txBody>
      </p:sp>
    </p:spTree>
    <p:extLst>
      <p:ext uri="{BB962C8B-B14F-4D97-AF65-F5344CB8AC3E}">
        <p14:creationId xmlns:p14="http://schemas.microsoft.com/office/powerpoint/2010/main" val="3886778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width w/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defRPr/>
            </a:lvl4pPr>
            <a:lvl5pPr marL="1143000" indent="-2286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p:cNvSpPr>
            <a:spLocks noGrp="1"/>
          </p:cNvSpPr>
          <p:nvPr>
            <p:ph type="dt" sz="half" idx="10"/>
          </p:nvPr>
        </p:nvSpPr>
        <p:spPr/>
        <p:txBody>
          <a:bodyPr/>
          <a:lstStyle>
            <a:lvl1pPr>
              <a:defRPr/>
            </a:lvl1pPr>
          </a:lstStyle>
          <a:p>
            <a:fld id="{ED65EBAE-B503-4511-8678-CF5CCAE4F5CE}" type="datetime4">
              <a:rPr lang="en-US" altLang="en-US"/>
              <a:pPr/>
              <a:t>February 16, 2017</a:t>
            </a:fld>
            <a:endParaRPr lang="en-US" altLang="en-US"/>
          </a:p>
        </p:txBody>
      </p:sp>
      <p:sp>
        <p:nvSpPr>
          <p:cNvPr id="6" name="Slide Number Placeholder 7"/>
          <p:cNvSpPr>
            <a:spLocks noGrp="1"/>
          </p:cNvSpPr>
          <p:nvPr>
            <p:ph type="sldNum" sz="quarter" idx="11"/>
          </p:nvPr>
        </p:nvSpPr>
        <p:spPr/>
        <p:txBody>
          <a:bodyPr/>
          <a:lstStyle>
            <a:lvl1pPr>
              <a:defRPr/>
            </a:lvl1pPr>
          </a:lstStyle>
          <a:p>
            <a:fld id="{9F28156E-8847-4463-97E4-60199166FB21}" type="slidenum">
              <a:rPr lang="en-US" altLang="en-US"/>
              <a:pPr/>
              <a:t>‹#›</a:t>
            </a:fld>
            <a:endParaRPr lang="en-US" altLang="en-US"/>
          </a:p>
        </p:txBody>
      </p:sp>
      <p:sp>
        <p:nvSpPr>
          <p:cNvPr id="7" name="Footer Placeholder 8"/>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691586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w/bullets">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371600"/>
            <a:ext cx="4114800"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0"/>
          </p:nvPr>
        </p:nvSpPr>
        <p:spPr>
          <a:xfrm>
            <a:off x="4800600" y="1371600"/>
            <a:ext cx="3886200" cy="4343400"/>
          </a:xfrm>
        </p:spPr>
        <p:txBody>
          <a:bodyPr>
            <a:normAutofit/>
          </a:bodyPr>
          <a:lstStyle/>
          <a:p>
            <a:pPr lvl="0"/>
            <a:r>
              <a:rPr lang="en-US" noProof="0"/>
              <a:t>Click icon to add picture</a:t>
            </a:r>
          </a:p>
        </p:txBody>
      </p:sp>
      <p:sp>
        <p:nvSpPr>
          <p:cNvPr id="7"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5" name="Date Placeholder 9"/>
          <p:cNvSpPr>
            <a:spLocks noGrp="1"/>
          </p:cNvSpPr>
          <p:nvPr>
            <p:ph type="dt" sz="half" idx="11"/>
          </p:nvPr>
        </p:nvSpPr>
        <p:spPr/>
        <p:txBody>
          <a:bodyPr/>
          <a:lstStyle>
            <a:lvl1pPr>
              <a:defRPr/>
            </a:lvl1pPr>
          </a:lstStyle>
          <a:p>
            <a:fld id="{42B472DC-06ED-48ED-A3F1-850A5BA68190}" type="datetime4">
              <a:rPr lang="en-US" altLang="en-US"/>
              <a:pPr/>
              <a:t>February 16, 2017</a:t>
            </a:fld>
            <a:endParaRPr lang="en-US" altLang="en-US"/>
          </a:p>
        </p:txBody>
      </p:sp>
      <p:sp>
        <p:nvSpPr>
          <p:cNvPr id="9" name="Slide Number Placeholder 10"/>
          <p:cNvSpPr>
            <a:spLocks noGrp="1"/>
          </p:cNvSpPr>
          <p:nvPr>
            <p:ph type="sldNum" sz="quarter" idx="12"/>
          </p:nvPr>
        </p:nvSpPr>
        <p:spPr/>
        <p:txBody>
          <a:bodyPr/>
          <a:lstStyle>
            <a:lvl1pPr>
              <a:defRPr/>
            </a:lvl1pPr>
          </a:lstStyle>
          <a:p>
            <a:fld id="{FCA04D1F-51D2-43C5-AEBD-07CAAEFDE53D}" type="slidenum">
              <a:rPr lang="en-US" altLang="en-US"/>
              <a:pPr/>
              <a:t>‹#›</a:t>
            </a:fld>
            <a:endParaRPr lang="en-US" altLang="en-US"/>
          </a:p>
        </p:txBody>
      </p:sp>
      <p:sp>
        <p:nvSpPr>
          <p:cNvPr id="10" name="Footer Placeholder 11"/>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1796037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column w/bullets and thumbnail">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6" name="Content Placeholder 2"/>
          <p:cNvSpPr>
            <a:spLocks noGrp="1"/>
          </p:cNvSpPr>
          <p:nvPr>
            <p:ph idx="1"/>
          </p:nvPr>
        </p:nvSpPr>
        <p:spPr>
          <a:xfrm>
            <a:off x="457200" y="1371600"/>
            <a:ext cx="5486400"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6172200" y="1371600"/>
            <a:ext cx="2514600" cy="2057400"/>
          </a:xfrm>
        </p:spPr>
        <p:txBody>
          <a:bodyPr>
            <a:normAutofit/>
          </a:bodyPr>
          <a:lstStyle/>
          <a:p>
            <a:pPr lvl="0"/>
            <a:r>
              <a:rPr lang="en-US" noProof="0"/>
              <a:t>Click icon to add picture</a:t>
            </a:r>
          </a:p>
        </p:txBody>
      </p:sp>
      <p:sp>
        <p:nvSpPr>
          <p:cNvPr id="11" name="Picture Placeholder 9"/>
          <p:cNvSpPr>
            <a:spLocks noGrp="1"/>
          </p:cNvSpPr>
          <p:nvPr>
            <p:ph type="pic" sz="quarter" idx="11"/>
          </p:nvPr>
        </p:nvSpPr>
        <p:spPr>
          <a:xfrm>
            <a:off x="6172200" y="3657600"/>
            <a:ext cx="2514600" cy="2057400"/>
          </a:xfrm>
        </p:spPr>
        <p:txBody>
          <a:bodyPr>
            <a:normAutofit/>
          </a:bodyPr>
          <a:lstStyle/>
          <a:p>
            <a:pPr lvl="0"/>
            <a:r>
              <a:rPr lang="en-US" noProof="0"/>
              <a:t>Click icon to add picture</a:t>
            </a:r>
          </a:p>
        </p:txBody>
      </p:sp>
      <p:sp>
        <p:nvSpPr>
          <p:cNvPr id="7" name="Date Placeholder 7"/>
          <p:cNvSpPr>
            <a:spLocks noGrp="1"/>
          </p:cNvSpPr>
          <p:nvPr>
            <p:ph type="dt" sz="half" idx="12"/>
          </p:nvPr>
        </p:nvSpPr>
        <p:spPr/>
        <p:txBody>
          <a:bodyPr/>
          <a:lstStyle>
            <a:lvl1pPr>
              <a:defRPr/>
            </a:lvl1pPr>
          </a:lstStyle>
          <a:p>
            <a:fld id="{8CD792C4-9140-44F2-99B8-C069C0573CDE}" type="datetime4">
              <a:rPr lang="en-US" altLang="en-US"/>
              <a:pPr/>
              <a:t>February 16, 2017</a:t>
            </a:fld>
            <a:endParaRPr lang="en-US" altLang="en-US"/>
          </a:p>
        </p:txBody>
      </p:sp>
      <p:sp>
        <p:nvSpPr>
          <p:cNvPr id="8" name="Slide Number Placeholder 8"/>
          <p:cNvSpPr>
            <a:spLocks noGrp="1"/>
          </p:cNvSpPr>
          <p:nvPr>
            <p:ph type="sldNum" sz="quarter" idx="13"/>
          </p:nvPr>
        </p:nvSpPr>
        <p:spPr/>
        <p:txBody>
          <a:bodyPr/>
          <a:lstStyle>
            <a:lvl1pPr>
              <a:defRPr/>
            </a:lvl1pPr>
          </a:lstStyle>
          <a:p>
            <a:fld id="{36C9F172-51A9-4893-BAAE-0EC5C50DDE89}" type="slidenum">
              <a:rPr lang="en-US" altLang="en-US"/>
              <a:pPr/>
              <a:t>‹#›</a:t>
            </a:fld>
            <a:endParaRPr lang="en-US" altLang="en-US"/>
          </a:p>
        </p:txBody>
      </p:sp>
      <p:sp>
        <p:nvSpPr>
          <p:cNvPr id="9" name="Footer Placeholder 11"/>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7923322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width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9" name="Picture Placeholder 6"/>
          <p:cNvSpPr>
            <a:spLocks noGrp="1"/>
          </p:cNvSpPr>
          <p:nvPr>
            <p:ph type="pic" sz="quarter" idx="10"/>
          </p:nvPr>
        </p:nvSpPr>
        <p:spPr>
          <a:xfrm>
            <a:off x="457200" y="1371599"/>
            <a:ext cx="8229600" cy="4343400"/>
          </a:xfrm>
        </p:spPr>
        <p:txBody>
          <a:bodyPr>
            <a:normAutofit/>
          </a:bodyPr>
          <a:lstStyle>
            <a:lvl1pPr>
              <a:buNone/>
              <a:defRPr/>
            </a:lvl1pPr>
          </a:lstStyle>
          <a:p>
            <a:pPr lvl="0"/>
            <a:r>
              <a:rPr lang="en-US" noProof="0"/>
              <a:t>Click icon to add picture</a:t>
            </a:r>
          </a:p>
        </p:txBody>
      </p:sp>
      <p:sp>
        <p:nvSpPr>
          <p:cNvPr id="4" name="Date Placeholder 4"/>
          <p:cNvSpPr>
            <a:spLocks noGrp="1"/>
          </p:cNvSpPr>
          <p:nvPr>
            <p:ph type="dt" sz="half" idx="11"/>
          </p:nvPr>
        </p:nvSpPr>
        <p:spPr/>
        <p:txBody>
          <a:bodyPr/>
          <a:lstStyle>
            <a:lvl1pPr>
              <a:defRPr/>
            </a:lvl1pPr>
          </a:lstStyle>
          <a:p>
            <a:fld id="{893E67F8-0A1F-4B77-AF73-7165F72889C4}" type="datetime4">
              <a:rPr lang="en-US" altLang="en-US"/>
              <a:pPr/>
              <a:t>February 16, 2017</a:t>
            </a:fld>
            <a:endParaRPr lang="en-US" altLang="en-US"/>
          </a:p>
        </p:txBody>
      </p:sp>
      <p:sp>
        <p:nvSpPr>
          <p:cNvPr id="5" name="Slide Number Placeholder 5"/>
          <p:cNvSpPr>
            <a:spLocks noGrp="1"/>
          </p:cNvSpPr>
          <p:nvPr>
            <p:ph type="sldNum" sz="quarter" idx="12"/>
          </p:nvPr>
        </p:nvSpPr>
        <p:spPr/>
        <p:txBody>
          <a:bodyPr/>
          <a:lstStyle>
            <a:lvl1pPr>
              <a:defRPr/>
            </a:lvl1pPr>
          </a:lstStyle>
          <a:p>
            <a:fld id="{1E89F395-86EF-4039-848E-826BBE25D9E9}" type="slidenum">
              <a:rPr lang="en-US" altLang="en-US"/>
              <a:pPr/>
              <a:t>‹#›</a:t>
            </a:fld>
            <a:endParaRPr lang="en-US" altLang="en-US"/>
          </a:p>
        </p:txBody>
      </p:sp>
      <p:sp>
        <p:nvSpPr>
          <p:cNvPr id="6"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36511366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2E67B583-09F4-4631-AF14-E503F8282DBB}" type="datetime4">
              <a:rPr lang="en-US" altLang="en-US"/>
              <a:pPr/>
              <a:t>February 16, 2017</a:t>
            </a:fld>
            <a:endParaRPr lang="en-US" altLang="en-US"/>
          </a:p>
        </p:txBody>
      </p:sp>
      <p:sp>
        <p:nvSpPr>
          <p:cNvPr id="4" name="Slide Number Placeholder 5"/>
          <p:cNvSpPr>
            <a:spLocks noGrp="1"/>
          </p:cNvSpPr>
          <p:nvPr>
            <p:ph type="sldNum" sz="quarter" idx="11"/>
          </p:nvPr>
        </p:nvSpPr>
        <p:spPr/>
        <p:txBody>
          <a:bodyPr/>
          <a:lstStyle>
            <a:lvl1pPr>
              <a:defRPr/>
            </a:lvl1pPr>
          </a:lstStyle>
          <a:p>
            <a:fld id="{905C829B-C977-45C6-9694-0F8B577C5F4B}" type="slidenum">
              <a:rPr lang="en-US" altLang="en-US"/>
              <a:pPr/>
              <a:t>‹#›</a:t>
            </a:fld>
            <a:endParaRPr lang="en-US" altLang="en-US"/>
          </a:p>
        </p:txBody>
      </p:sp>
      <p:sp>
        <p:nvSpPr>
          <p:cNvPr id="5"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40033227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ull width 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1371600"/>
            <a:ext cx="8229600" cy="4343400"/>
          </a:xfrm>
        </p:spPr>
        <p:txBody>
          <a:bodyPr/>
          <a:lstStyle>
            <a:lvl1pPr marL="0" indent="4763">
              <a:buNone/>
              <a:defRPr sz="2400"/>
            </a:lvl1pPr>
            <a:lvl2pPr marL="0" indent="0">
              <a:spcBef>
                <a:spcPts val="900"/>
              </a:spcBef>
              <a:buNone/>
              <a:defRPr sz="2000"/>
            </a:lvl2pPr>
            <a:lvl3pPr marL="0" indent="4763">
              <a:buNone/>
              <a:defRPr/>
            </a:lvl3pPr>
            <a:lvl4pPr marL="3175" indent="-3175">
              <a:buNone/>
              <a:defRPr/>
            </a:lvl4pPr>
            <a:lvl5pPr marL="0" indent="1588" defTabSz="919163">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4"/>
          <p:cNvSpPr>
            <a:spLocks noGrp="1"/>
          </p:cNvSpPr>
          <p:nvPr>
            <p:ph type="dt" sz="half" idx="10"/>
          </p:nvPr>
        </p:nvSpPr>
        <p:spPr/>
        <p:txBody>
          <a:bodyPr/>
          <a:lstStyle>
            <a:lvl1pPr>
              <a:defRPr/>
            </a:lvl1pPr>
          </a:lstStyle>
          <a:p>
            <a:fld id="{3CDED434-CB23-4482-95AB-6EFE7BD4FE57}" type="datetime4">
              <a:rPr lang="en-US" altLang="en-US"/>
              <a:pPr/>
              <a:t>February 16, 2017</a:t>
            </a:fld>
            <a:endParaRPr lang="en-US" altLang="en-US"/>
          </a:p>
        </p:txBody>
      </p:sp>
      <p:sp>
        <p:nvSpPr>
          <p:cNvPr id="5" name="Slide Number Placeholder 5"/>
          <p:cNvSpPr>
            <a:spLocks noGrp="1"/>
          </p:cNvSpPr>
          <p:nvPr>
            <p:ph type="sldNum" sz="quarter" idx="11"/>
          </p:nvPr>
        </p:nvSpPr>
        <p:spPr/>
        <p:txBody>
          <a:bodyPr/>
          <a:lstStyle>
            <a:lvl1pPr>
              <a:defRPr/>
            </a:lvl1pPr>
          </a:lstStyle>
          <a:p>
            <a:fld id="{002E4070-2071-4734-B22B-25EB7202E8B3}" type="slidenum">
              <a:rPr lang="en-US" altLang="en-US"/>
              <a:pPr/>
              <a:t>‹#›</a:t>
            </a:fld>
            <a:endParaRPr lang="en-US" altLang="en-US"/>
          </a:p>
        </p:txBody>
      </p:sp>
      <p:sp>
        <p:nvSpPr>
          <p:cNvPr id="6" name="Footer Placeholder 7"/>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9458782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width w/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8"/>
          <p:cNvSpPr>
            <a:spLocks noGrp="1"/>
          </p:cNvSpPr>
          <p:nvPr>
            <p:ph type="dt" sz="half" idx="10"/>
          </p:nvPr>
        </p:nvSpPr>
        <p:spPr/>
        <p:txBody>
          <a:bodyPr/>
          <a:lstStyle>
            <a:lvl1pPr>
              <a:defRPr/>
            </a:lvl1pPr>
          </a:lstStyle>
          <a:p>
            <a:fld id="{4765A81D-C1FA-4397-870A-2F8DC53FAABA}" type="datetime4">
              <a:rPr lang="en-US" altLang="en-US"/>
              <a:pPr/>
              <a:t>February 16, 2017</a:t>
            </a:fld>
            <a:endParaRPr lang="en-US" altLang="en-US"/>
          </a:p>
        </p:txBody>
      </p:sp>
      <p:sp>
        <p:nvSpPr>
          <p:cNvPr id="6" name="Slide Number Placeholder 9"/>
          <p:cNvSpPr>
            <a:spLocks noGrp="1"/>
          </p:cNvSpPr>
          <p:nvPr>
            <p:ph type="sldNum" sz="quarter" idx="11"/>
          </p:nvPr>
        </p:nvSpPr>
        <p:spPr/>
        <p:txBody>
          <a:bodyPr/>
          <a:lstStyle>
            <a:lvl1pPr>
              <a:defRPr/>
            </a:lvl1pPr>
          </a:lstStyle>
          <a:p>
            <a:fld id="{FDC887B5-4943-4E67-BA13-C40F298CC00C}" type="slidenum">
              <a:rPr lang="en-US" altLang="en-US"/>
              <a:pPr/>
              <a:t>‹#›</a:t>
            </a:fld>
            <a:endParaRPr lang="en-US" altLang="en-US"/>
          </a:p>
        </p:txBody>
      </p:sp>
      <p:sp>
        <p:nvSpPr>
          <p:cNvPr id="7" name="Footer Placeholder 10"/>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942419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4114800" cy="4343400"/>
          </a:xfrm>
        </p:spPr>
        <p:txBody>
          <a:bodyPr/>
          <a:lstStyle>
            <a:lvl1pPr marL="0" algn="l">
              <a:buFontTx/>
              <a:buNone/>
              <a:defRPr sz="2400"/>
            </a:lvl1pPr>
            <a:lvl2pPr marL="0">
              <a:buFontTx/>
              <a:buNone/>
              <a:defRPr sz="2000"/>
            </a:lvl2pPr>
            <a:lvl3pPr marL="0">
              <a:buFontTx/>
              <a:buNone/>
              <a:defRPr/>
            </a:lvl3pPr>
            <a:lvl4pPr marL="0">
              <a:buFontTx/>
              <a:buNone/>
              <a:defRPr/>
            </a:lvl4pPr>
            <a:lvl5pPr marL="0">
              <a:buFontTx/>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12" name="Picture Placeholder 7"/>
          <p:cNvSpPr>
            <a:spLocks noGrp="1"/>
          </p:cNvSpPr>
          <p:nvPr>
            <p:ph type="pic" sz="quarter" idx="10"/>
          </p:nvPr>
        </p:nvSpPr>
        <p:spPr>
          <a:xfrm>
            <a:off x="4800600" y="1371600"/>
            <a:ext cx="3886200" cy="4343400"/>
          </a:xfrm>
        </p:spPr>
        <p:txBody>
          <a:bodyPr>
            <a:normAutofit/>
          </a:bodyPr>
          <a:lstStyle/>
          <a:p>
            <a:pPr lvl="0"/>
            <a:r>
              <a:rPr lang="en-US" noProof="0"/>
              <a:t>Click icon to add picture</a:t>
            </a:r>
          </a:p>
        </p:txBody>
      </p:sp>
      <p:sp>
        <p:nvSpPr>
          <p:cNvPr id="5" name="Date Placeholder 5"/>
          <p:cNvSpPr>
            <a:spLocks noGrp="1"/>
          </p:cNvSpPr>
          <p:nvPr>
            <p:ph type="dt" sz="half" idx="11"/>
          </p:nvPr>
        </p:nvSpPr>
        <p:spPr/>
        <p:txBody>
          <a:bodyPr/>
          <a:lstStyle>
            <a:lvl1pPr>
              <a:defRPr/>
            </a:lvl1pPr>
          </a:lstStyle>
          <a:p>
            <a:fld id="{A972080F-AC8C-4F60-BFE9-221554A7F974}" type="datetime4">
              <a:rPr lang="en-US" altLang="en-US"/>
              <a:pPr/>
              <a:t>February 16, 2017</a:t>
            </a:fld>
            <a:endParaRPr lang="en-US" altLang="en-US"/>
          </a:p>
        </p:txBody>
      </p:sp>
      <p:sp>
        <p:nvSpPr>
          <p:cNvPr id="6" name="Slide Number Placeholder 6"/>
          <p:cNvSpPr>
            <a:spLocks noGrp="1"/>
          </p:cNvSpPr>
          <p:nvPr>
            <p:ph type="sldNum" sz="quarter" idx="12"/>
          </p:nvPr>
        </p:nvSpPr>
        <p:spPr/>
        <p:txBody>
          <a:bodyPr/>
          <a:lstStyle>
            <a:lvl1pPr>
              <a:defRPr/>
            </a:lvl1pPr>
          </a:lstStyle>
          <a:p>
            <a:fld id="{3E3905C1-D6AF-4331-9C60-012C8F693237}" type="slidenum">
              <a:rPr lang="en-US" altLang="en-US"/>
              <a:pPr/>
              <a:t>‹#›</a:t>
            </a:fld>
            <a:endParaRPr lang="en-US" altLang="en-US"/>
          </a:p>
        </p:txBody>
      </p:sp>
      <p:sp>
        <p:nvSpPr>
          <p:cNvPr id="7"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19766056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6"/>
          <p:cNvSpPr>
            <a:spLocks noChangeArrowheads="1"/>
          </p:cNvSpPr>
          <p:nvPr/>
        </p:nvSpPr>
        <p:spPr bwMode="auto">
          <a:xfrm>
            <a:off x="274638" y="246063"/>
            <a:ext cx="8594725" cy="6362700"/>
          </a:xfrm>
          <a:prstGeom prst="rect">
            <a:avLst/>
          </a:prstGeom>
          <a:solidFill>
            <a:srgbClr val="FDF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Palatino" charset="0"/>
                <a:ea typeface="MS PGothic" panose="020B0600070205080204" pitchFamily="34" charset="-128"/>
              </a:defRPr>
            </a:lvl1pPr>
            <a:lvl2pPr marL="742950" indent="-285750">
              <a:defRPr>
                <a:solidFill>
                  <a:schemeClr val="tx1"/>
                </a:solidFill>
                <a:latin typeface="Palatino" charset="0"/>
                <a:ea typeface="MS PGothic" panose="020B0600070205080204" pitchFamily="34" charset="-128"/>
              </a:defRPr>
            </a:lvl2pPr>
            <a:lvl3pPr marL="1143000" indent="-228600">
              <a:defRPr>
                <a:solidFill>
                  <a:schemeClr val="tx1"/>
                </a:solidFill>
                <a:latin typeface="Palatino" charset="0"/>
                <a:ea typeface="MS PGothic" panose="020B0600070205080204" pitchFamily="34" charset="-128"/>
              </a:defRPr>
            </a:lvl3pPr>
            <a:lvl4pPr marL="1600200" indent="-228600">
              <a:defRPr>
                <a:solidFill>
                  <a:schemeClr val="tx1"/>
                </a:solidFill>
                <a:latin typeface="Palatino" charset="0"/>
                <a:ea typeface="MS PGothic" panose="020B0600070205080204" pitchFamily="34" charset="-128"/>
              </a:defRPr>
            </a:lvl4pPr>
            <a:lvl5pPr marL="2057400" indent="-228600">
              <a:defRPr>
                <a:solidFill>
                  <a:schemeClr val="tx1"/>
                </a:solidFill>
                <a:latin typeface="Palatino" charset="0"/>
                <a:ea typeface="MS PGothic" panose="020B0600070205080204" pitchFamily="34" charset="-128"/>
              </a:defRPr>
            </a:lvl5pPr>
            <a:lvl6pPr marL="2514600" indent="-228600" fontAlgn="base">
              <a:spcBef>
                <a:spcPct val="0"/>
              </a:spcBef>
              <a:spcAft>
                <a:spcPct val="0"/>
              </a:spcAft>
              <a:defRPr>
                <a:solidFill>
                  <a:schemeClr val="tx1"/>
                </a:solidFill>
                <a:latin typeface="Palatino" charset="0"/>
                <a:ea typeface="MS PGothic" panose="020B0600070205080204" pitchFamily="34" charset="-128"/>
              </a:defRPr>
            </a:lvl6pPr>
            <a:lvl7pPr marL="2971800" indent="-228600" fontAlgn="base">
              <a:spcBef>
                <a:spcPct val="0"/>
              </a:spcBef>
              <a:spcAft>
                <a:spcPct val="0"/>
              </a:spcAft>
              <a:defRPr>
                <a:solidFill>
                  <a:schemeClr val="tx1"/>
                </a:solidFill>
                <a:latin typeface="Palatino" charset="0"/>
                <a:ea typeface="MS PGothic" panose="020B0600070205080204" pitchFamily="34" charset="-128"/>
              </a:defRPr>
            </a:lvl7pPr>
            <a:lvl8pPr marL="3429000" indent="-228600" fontAlgn="base">
              <a:spcBef>
                <a:spcPct val="0"/>
              </a:spcBef>
              <a:spcAft>
                <a:spcPct val="0"/>
              </a:spcAft>
              <a:defRPr>
                <a:solidFill>
                  <a:schemeClr val="tx1"/>
                </a:solidFill>
                <a:latin typeface="Palatino" charset="0"/>
                <a:ea typeface="MS PGothic" panose="020B0600070205080204" pitchFamily="34" charset="-128"/>
              </a:defRPr>
            </a:lvl8pPr>
            <a:lvl9pPr marL="3886200" indent="-228600" fontAlgn="base">
              <a:spcBef>
                <a:spcPct val="0"/>
              </a:spcBef>
              <a:spcAft>
                <a:spcPct val="0"/>
              </a:spcAft>
              <a:defRPr>
                <a:solidFill>
                  <a:schemeClr val="tx1"/>
                </a:solidFill>
                <a:latin typeface="Palatino" charset="0"/>
                <a:ea typeface="MS PGothic" panose="020B0600070205080204" pitchFamily="34" charset="-128"/>
              </a:defRPr>
            </a:lvl9pPr>
          </a:lstStyle>
          <a:p>
            <a:pPr defTabSz="914400" eaLnBrk="0" hangingPunct="0"/>
            <a:endParaRPr lang="en-US" altLang="en-US" sz="2400">
              <a:solidFill>
                <a:srgbClr val="999999"/>
              </a:solidFill>
              <a:latin typeface="Arial" panose="020B0604020202020204" pitchFamily="34" charset="0"/>
            </a:endParaRPr>
          </a:p>
        </p:txBody>
      </p:sp>
      <p:pic>
        <p:nvPicPr>
          <p:cNvPr id="1027" name="Picture 7"/>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340600" y="5792788"/>
            <a:ext cx="16478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nvPr>
        </p:nvSpPr>
        <p:spPr bwMode="auto">
          <a:xfrm>
            <a:off x="457200" y="503238"/>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9" name="Rectangle 3"/>
          <p:cNvSpPr>
            <a:spLocks noGrp="1" noChangeArrowheads="1"/>
          </p:cNvSpPr>
          <p:nvPr>
            <p:ph type="body" idx="1"/>
          </p:nvPr>
        </p:nvSpPr>
        <p:spPr bwMode="auto">
          <a:xfrm>
            <a:off x="457200" y="13716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Footer Placeholder 10"/>
          <p:cNvSpPr>
            <a:spLocks noGrp="1"/>
          </p:cNvSpPr>
          <p:nvPr>
            <p:ph type="ftr" sz="quarter" idx="3"/>
          </p:nvPr>
        </p:nvSpPr>
        <p:spPr>
          <a:xfrm>
            <a:off x="457200" y="6354763"/>
            <a:ext cx="2895600" cy="182562"/>
          </a:xfrm>
          <a:prstGeom prst="rect">
            <a:avLst/>
          </a:prstGeom>
        </p:spPr>
        <p:txBody>
          <a:bodyPr vert="horz" lIns="91440" tIns="0" rIns="91440" bIns="0" rtlCol="0" anchor="ctr"/>
          <a:lstStyle>
            <a:lvl1pPr algn="l" fontAlgn="auto">
              <a:spcBef>
                <a:spcPts val="0"/>
              </a:spcBef>
              <a:spcAft>
                <a:spcPts val="0"/>
              </a:spcAft>
              <a:defRPr sz="1100" b="0" i="0" dirty="0">
                <a:solidFill>
                  <a:srgbClr val="717171"/>
                </a:solidFill>
                <a:latin typeface="Calibri"/>
                <a:ea typeface="+mn-ea"/>
                <a:cs typeface="Calibri"/>
              </a:defRPr>
            </a:lvl1pPr>
          </a:lstStyle>
          <a:p>
            <a:pPr>
              <a:defRPr/>
            </a:pPr>
            <a:endParaRPr lang="en-US"/>
          </a:p>
        </p:txBody>
      </p:sp>
      <p:sp>
        <p:nvSpPr>
          <p:cNvPr id="12" name="Date Placeholder 11"/>
          <p:cNvSpPr>
            <a:spLocks noGrp="1"/>
          </p:cNvSpPr>
          <p:nvPr>
            <p:ph type="dt" sz="half" idx="2"/>
          </p:nvPr>
        </p:nvSpPr>
        <p:spPr>
          <a:xfrm>
            <a:off x="457200" y="6172200"/>
            <a:ext cx="1828800" cy="182563"/>
          </a:xfrm>
          <a:prstGeom prst="rect">
            <a:avLst/>
          </a:prstGeom>
        </p:spPr>
        <p:txBody>
          <a:bodyPr vert="horz" wrap="square" lIns="91440" tIns="0" rIns="91440" bIns="0" numCol="1" anchor="ctr" anchorCtr="0" compatLnSpc="1">
            <a:prstTxWarp prst="textNoShape">
              <a:avLst/>
            </a:prstTxWarp>
          </a:bodyPr>
          <a:lstStyle>
            <a:lvl1pPr>
              <a:defRPr sz="1100">
                <a:solidFill>
                  <a:srgbClr val="717171"/>
                </a:solidFill>
                <a:latin typeface="Calibri" panose="020F0502020204030204" pitchFamily="34" charset="0"/>
                <a:cs typeface="Calibri" panose="020F0502020204030204" pitchFamily="34" charset="0"/>
              </a:defRPr>
            </a:lvl1pPr>
          </a:lstStyle>
          <a:p>
            <a:fld id="{E61C0636-6093-4D0C-A868-008F64DBD22C}" type="datetime4">
              <a:rPr lang="en-US" altLang="en-US"/>
              <a:pPr/>
              <a:t>February 16, 2017</a:t>
            </a:fld>
            <a:endParaRPr lang="en-US" altLang="en-US"/>
          </a:p>
        </p:txBody>
      </p:sp>
      <p:sp>
        <p:nvSpPr>
          <p:cNvPr id="13" name="Slide Number Placeholder 12"/>
          <p:cNvSpPr>
            <a:spLocks noGrp="1"/>
          </p:cNvSpPr>
          <p:nvPr>
            <p:ph type="sldNum" sz="quarter" idx="4"/>
          </p:nvPr>
        </p:nvSpPr>
        <p:spPr>
          <a:xfrm>
            <a:off x="457200" y="5991225"/>
            <a:ext cx="365125" cy="182563"/>
          </a:xfrm>
          <a:prstGeom prst="rect">
            <a:avLst/>
          </a:prstGeom>
        </p:spPr>
        <p:txBody>
          <a:bodyPr vert="horz" wrap="square" lIns="91440" tIns="0" rIns="0" bIns="0" numCol="1" anchor="t" anchorCtr="0" compatLnSpc="1">
            <a:prstTxWarp prst="textNoShape">
              <a:avLst/>
            </a:prstTxWarp>
          </a:bodyPr>
          <a:lstStyle>
            <a:lvl1pPr>
              <a:defRPr sz="1100">
                <a:solidFill>
                  <a:srgbClr val="717171"/>
                </a:solidFill>
                <a:latin typeface="Calibri" panose="020F0502020204030204" pitchFamily="34" charset="0"/>
                <a:cs typeface="Calibri" panose="020F0502020204030204" pitchFamily="34" charset="0"/>
              </a:defRPr>
            </a:lvl1pPr>
          </a:lstStyle>
          <a:p>
            <a:fld id="{A889C924-3F2C-40D3-A2EB-C295199A948E}"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hf hdr="0" ftr="0"/>
  <p:txStyles>
    <p:titleStyle>
      <a:lvl1pPr algn="l" rtl="0" eaLnBrk="1" fontAlgn="base" hangingPunct="1">
        <a:spcBef>
          <a:spcPct val="0"/>
        </a:spcBef>
        <a:spcAft>
          <a:spcPct val="0"/>
        </a:spcAft>
        <a:defRPr lang="en-US" sz="2400" b="1" kern="1200" dirty="0">
          <a:solidFill>
            <a:srgbClr val="595959"/>
          </a:solidFill>
          <a:latin typeface="Cambria"/>
          <a:ea typeface="MS PGothic" panose="020B0600070205080204" pitchFamily="34" charset="-128"/>
          <a:cs typeface="Cambria"/>
        </a:defRPr>
      </a:lvl1pPr>
      <a:lvl2pPr algn="l" rtl="0" eaLnBrk="1" fontAlgn="base" hangingPunct="1">
        <a:spcBef>
          <a:spcPct val="0"/>
        </a:spcBef>
        <a:spcAft>
          <a:spcPct val="0"/>
        </a:spcAft>
        <a:defRPr sz="2400" b="1">
          <a:solidFill>
            <a:srgbClr val="595959"/>
          </a:solidFill>
          <a:effectLst>
            <a:outerShdw blurRad="38100" dist="38100" dir="2700000" algn="tl">
              <a:srgbClr val="000000"/>
            </a:outerShdw>
          </a:effectLst>
          <a:latin typeface="Cambria" panose="02040503050406030204" pitchFamily="18" charset="0"/>
          <a:ea typeface="MS PGothic" panose="020B0600070205080204" pitchFamily="34" charset="-128"/>
        </a:defRPr>
      </a:lvl2pPr>
      <a:lvl3pPr algn="l" rtl="0" eaLnBrk="1" fontAlgn="base" hangingPunct="1">
        <a:spcBef>
          <a:spcPct val="0"/>
        </a:spcBef>
        <a:spcAft>
          <a:spcPct val="0"/>
        </a:spcAft>
        <a:defRPr sz="2400" b="1">
          <a:solidFill>
            <a:srgbClr val="595959"/>
          </a:solidFill>
          <a:effectLst>
            <a:outerShdw blurRad="38100" dist="38100" dir="2700000" algn="tl">
              <a:srgbClr val="000000"/>
            </a:outerShdw>
          </a:effectLst>
          <a:latin typeface="Cambria" panose="02040503050406030204" pitchFamily="18" charset="0"/>
          <a:ea typeface="MS PGothic" panose="020B0600070205080204" pitchFamily="34" charset="-128"/>
        </a:defRPr>
      </a:lvl3pPr>
      <a:lvl4pPr algn="l" rtl="0" eaLnBrk="1" fontAlgn="base" hangingPunct="1">
        <a:spcBef>
          <a:spcPct val="0"/>
        </a:spcBef>
        <a:spcAft>
          <a:spcPct val="0"/>
        </a:spcAft>
        <a:defRPr sz="2400" b="1">
          <a:solidFill>
            <a:srgbClr val="595959"/>
          </a:solidFill>
          <a:effectLst>
            <a:outerShdw blurRad="38100" dist="38100" dir="2700000" algn="tl">
              <a:srgbClr val="000000"/>
            </a:outerShdw>
          </a:effectLst>
          <a:latin typeface="Cambria" panose="02040503050406030204" pitchFamily="18" charset="0"/>
          <a:ea typeface="MS PGothic" panose="020B0600070205080204" pitchFamily="34" charset="-128"/>
        </a:defRPr>
      </a:lvl4pPr>
      <a:lvl5pPr algn="l" rtl="0" eaLnBrk="1" fontAlgn="base" hangingPunct="1">
        <a:spcBef>
          <a:spcPct val="0"/>
        </a:spcBef>
        <a:spcAft>
          <a:spcPct val="0"/>
        </a:spcAft>
        <a:defRPr sz="2400" b="1">
          <a:solidFill>
            <a:srgbClr val="595959"/>
          </a:solidFill>
          <a:effectLst>
            <a:outerShdw blurRad="38100" dist="38100" dir="2700000" algn="tl">
              <a:srgbClr val="000000"/>
            </a:outerShdw>
          </a:effectLst>
          <a:latin typeface="Cambria" panose="02040503050406030204" pitchFamily="18" charset="0"/>
          <a:ea typeface="MS PGothic" panose="020B0600070205080204" pitchFamily="34" charset="-128"/>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p:titleStyle>
    <p:bodyStyle>
      <a:lvl1pPr marL="233363" indent="-233363" algn="l" rtl="0" eaLnBrk="1" fontAlgn="base" hangingPunct="1">
        <a:spcBef>
          <a:spcPct val="20000"/>
        </a:spcBef>
        <a:spcAft>
          <a:spcPct val="0"/>
        </a:spcAft>
        <a:defRPr lang="en-US" sz="2400" kern="1200" dirty="0">
          <a:solidFill>
            <a:srgbClr val="595959"/>
          </a:solidFill>
          <a:latin typeface="Calibri"/>
          <a:ea typeface="MS PGothic" panose="020B0600070205080204" pitchFamily="34" charset="-128"/>
          <a:cs typeface="Calibri"/>
        </a:defRPr>
      </a:lvl1pPr>
      <a:lvl2pPr marL="460375" indent="-285750" algn="l" rtl="0" eaLnBrk="1" fontAlgn="base" hangingPunct="1">
        <a:spcBef>
          <a:spcPct val="20000"/>
        </a:spcBef>
        <a:spcAft>
          <a:spcPct val="0"/>
        </a:spcAft>
        <a:buFont typeface="Arial" panose="020B0604020202020204" pitchFamily="34" charset="0"/>
        <a:buChar char="•"/>
        <a:defRPr lang="en-US" kern="1200" dirty="0">
          <a:solidFill>
            <a:srgbClr val="595959"/>
          </a:solidFill>
          <a:latin typeface="Calibri"/>
          <a:ea typeface="MS PGothic" panose="020B0600070205080204" pitchFamily="34" charset="-128"/>
          <a:cs typeface="Calibri"/>
        </a:defRPr>
      </a:lvl2pPr>
      <a:lvl3pPr marL="687388" indent="-228600" algn="l" rtl="0" eaLnBrk="1" fontAlgn="base" hangingPunct="1">
        <a:spcBef>
          <a:spcPct val="20000"/>
        </a:spcBef>
        <a:spcAft>
          <a:spcPct val="0"/>
        </a:spcAft>
        <a:buChar char="•"/>
        <a:defRPr lang="en-US" kern="1200" dirty="0">
          <a:solidFill>
            <a:srgbClr val="595959"/>
          </a:solidFill>
          <a:latin typeface="Calibri"/>
          <a:ea typeface="MS PGothic" panose="020B0600070205080204" pitchFamily="34" charset="-128"/>
          <a:cs typeface="Calibri"/>
        </a:defRPr>
      </a:lvl3pPr>
      <a:lvl4pPr marL="922338" indent="-228600" algn="l" rtl="0" eaLnBrk="1" fontAlgn="base" hangingPunct="1">
        <a:spcBef>
          <a:spcPct val="20000"/>
        </a:spcBef>
        <a:spcAft>
          <a:spcPct val="0"/>
        </a:spcAft>
        <a:buFont typeface="Arial" panose="020B0604020202020204" pitchFamily="34" charset="0"/>
        <a:buChar char="•"/>
        <a:defRPr lang="en-US" kern="1200" dirty="0">
          <a:solidFill>
            <a:srgbClr val="595959"/>
          </a:solidFill>
          <a:latin typeface="Calibri"/>
          <a:ea typeface="MS PGothic" panose="020B0600070205080204" pitchFamily="34" charset="-128"/>
          <a:cs typeface="Calibri"/>
        </a:defRPr>
      </a:lvl4pPr>
      <a:lvl5pPr marL="1136650" indent="-228600" algn="l" rtl="0" eaLnBrk="1" fontAlgn="base" hangingPunct="1">
        <a:spcBef>
          <a:spcPct val="20000"/>
        </a:spcBef>
        <a:spcAft>
          <a:spcPct val="0"/>
        </a:spcAft>
        <a:buFont typeface="Arial" panose="020B0604020202020204" pitchFamily="34" charset="0"/>
        <a:defRPr lang="en-US" kern="1200" dirty="0">
          <a:solidFill>
            <a:srgbClr val="595959"/>
          </a:solidFill>
          <a:latin typeface="Calibri"/>
          <a:ea typeface="MS PGothic" panose="020B0600070205080204" pitchFamily="34" charset="-128"/>
          <a:cs typeface="Calibri"/>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3"/>
          <p:cNvSpPr>
            <a:spLocks noGrp="1"/>
          </p:cNvSpPr>
          <p:nvPr>
            <p:ph type="ctrTitle"/>
          </p:nvPr>
        </p:nvSpPr>
        <p:spPr/>
        <p:txBody>
          <a:bodyPr/>
          <a:lstStyle/>
          <a:p>
            <a:r>
              <a:rPr lang="en-US" altLang="en-US" dirty="0">
                <a:latin typeface="Cambria" panose="02040503050406030204" pitchFamily="18" charset="0"/>
              </a:rPr>
              <a:t>Winter Progress Report</a:t>
            </a:r>
            <a:br>
              <a:rPr lang="en-US" altLang="en-US" dirty="0">
                <a:latin typeface="Cambria" panose="02040503050406030204" pitchFamily="18" charset="0"/>
              </a:rPr>
            </a:br>
            <a:r>
              <a:rPr lang="en-US" altLang="en-US" sz="2400" dirty="0">
                <a:latin typeface="Cambria" panose="02040503050406030204" pitchFamily="18" charset="0"/>
              </a:rPr>
              <a:t>CS462 Senior Capstone</a:t>
            </a:r>
            <a:endParaRPr altLang="en-US" dirty="0">
              <a:latin typeface="Cambria" panose="02040503050406030204" pitchFamily="18" charset="0"/>
            </a:endParaRPr>
          </a:p>
        </p:txBody>
      </p:sp>
      <p:sp>
        <p:nvSpPr>
          <p:cNvPr id="5" name="Subtitle 4"/>
          <p:cNvSpPr>
            <a:spLocks noGrp="1"/>
          </p:cNvSpPr>
          <p:nvPr>
            <p:ph type="subTitle" idx="1"/>
          </p:nvPr>
        </p:nvSpPr>
        <p:spPr/>
        <p:txBody>
          <a:bodyPr>
            <a:normAutofit/>
          </a:bodyPr>
          <a:lstStyle/>
          <a:p>
            <a:pPr>
              <a:defRPr/>
            </a:pPr>
            <a:r>
              <a:rPr lang="en-US" dirty="0">
                <a:ea typeface="+mn-ea"/>
              </a:rPr>
              <a:t>Devin </a:t>
            </a:r>
            <a:r>
              <a:rPr lang="en-US" dirty="0" err="1">
                <a:ea typeface="+mn-ea"/>
              </a:rPr>
              <a:t>Foulger</a:t>
            </a:r>
            <a:r>
              <a:rPr lang="en-US" dirty="0">
                <a:ea typeface="+mn-ea"/>
              </a:rPr>
              <a:t>, Bryan </a:t>
            </a:r>
            <a:r>
              <a:rPr lang="en-US" dirty="0" err="1">
                <a:ea typeface="+mn-ea"/>
              </a:rPr>
              <a:t>Liauw</a:t>
            </a:r>
            <a:r>
              <a:rPr lang="en-US" dirty="0">
                <a:ea typeface="+mn-ea"/>
              </a:rPr>
              <a:t>, and Hector Trujillo</a:t>
            </a:r>
            <a:endParaRPr dirty="0">
              <a:ea typeface="+mn-ea"/>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2333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OAuth key Retrieval</a:t>
            </a:r>
          </a:p>
        </p:txBody>
      </p:sp>
      <p:sp>
        <p:nvSpPr>
          <p:cNvPr id="3" name="Content Placeholder 2"/>
          <p:cNvSpPr>
            <a:spLocks noGrp="1"/>
          </p:cNvSpPr>
          <p:nvPr>
            <p:ph idx="1"/>
          </p:nvPr>
        </p:nvSpPr>
        <p:spPr/>
        <p:txBody>
          <a:bodyPr/>
          <a:lstStyle/>
          <a:p>
            <a:r>
              <a:rPr lang="en-US" dirty="0"/>
              <a:t>Part of the search activity</a:t>
            </a:r>
          </a:p>
          <a:p>
            <a:pPr lvl="1"/>
            <a:r>
              <a:rPr lang="en-US" dirty="0"/>
              <a:t>Should probably changed how this works since other activities need to do this too</a:t>
            </a:r>
          </a:p>
          <a:p>
            <a:r>
              <a:rPr lang="en-US" dirty="0"/>
              <a:t>Uses similar method: HTTP requests for a key</a:t>
            </a:r>
          </a:p>
          <a:p>
            <a:r>
              <a:rPr lang="en-US" dirty="0"/>
              <a:t>Key is essential because new authentication is required every several days.</a:t>
            </a:r>
          </a:p>
          <a:p>
            <a:r>
              <a:rPr lang="en-US" dirty="0"/>
              <a:t>Uses base64 encoding for authentication that is required to retrieve the key</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9</a:t>
            </a:fld>
            <a:endParaRPr lang="en-US" alt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0122891"/>
      </p:ext>
    </p:extLst>
  </p:cSld>
  <p:clrMapOvr>
    <a:masterClrMapping/>
  </p:clrMapOvr>
  <p:transition advTm="10577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Class Development</a:t>
            </a:r>
          </a:p>
        </p:txBody>
      </p:sp>
      <p:sp>
        <p:nvSpPr>
          <p:cNvPr id="3" name="Content Placeholder 2"/>
          <p:cNvSpPr>
            <a:spLocks noGrp="1"/>
          </p:cNvSpPr>
          <p:nvPr>
            <p:ph idx="1"/>
          </p:nvPr>
        </p:nvSpPr>
        <p:spPr/>
        <p:txBody>
          <a:bodyPr/>
          <a:lstStyle/>
          <a:p>
            <a:r>
              <a:rPr lang="en-US" dirty="0"/>
              <a:t>The item class is what allow us to build specific items or a list of items</a:t>
            </a:r>
          </a:p>
          <a:p>
            <a:r>
              <a:rPr lang="en-US" dirty="0"/>
              <a:t>Uses JSON</a:t>
            </a:r>
          </a:p>
          <a:p>
            <a:r>
              <a:rPr lang="en-US" dirty="0"/>
              <a:t>Builds an item list</a:t>
            </a:r>
          </a:p>
          <a:p>
            <a:r>
              <a:rPr lang="en-US" dirty="0"/>
              <a:t>Build single items</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10</a:t>
            </a:fld>
            <a:endParaRPr lang="en-US" alt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8058421"/>
      </p:ext>
    </p:extLst>
  </p:cSld>
  <p:clrMapOvr>
    <a:masterClrMapping/>
  </p:clrMapOvr>
  <p:transition advTm="3658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View Development</a:t>
            </a:r>
          </a:p>
        </p:txBody>
      </p:sp>
      <p:sp>
        <p:nvSpPr>
          <p:cNvPr id="3" name="Content Placeholder 2"/>
          <p:cNvSpPr>
            <a:spLocks noGrp="1"/>
          </p:cNvSpPr>
          <p:nvPr>
            <p:ph idx="1"/>
          </p:nvPr>
        </p:nvSpPr>
        <p:spPr/>
        <p:txBody>
          <a:bodyPr/>
          <a:lstStyle/>
          <a:p>
            <a:r>
              <a:rPr lang="en-US" dirty="0"/>
              <a:t>User Interface (UI)</a:t>
            </a:r>
          </a:p>
          <a:p>
            <a:r>
              <a:rPr lang="en-US" dirty="0"/>
              <a:t>Scroll through results</a:t>
            </a:r>
          </a:p>
          <a:p>
            <a:r>
              <a:rPr lang="en-US" dirty="0"/>
              <a:t>Present major details</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11</a:t>
            </a:fld>
            <a:endParaRPr lang="en-US" alt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1241328"/>
      </p:ext>
    </p:extLst>
  </p:cSld>
  <p:clrMapOvr>
    <a:masterClrMapping/>
  </p:clrMapOvr>
  <p:transition advTm="3271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Item Activity</a:t>
            </a:r>
          </a:p>
        </p:txBody>
      </p:sp>
      <p:sp>
        <p:nvSpPr>
          <p:cNvPr id="3" name="Content Placeholder 2"/>
          <p:cNvSpPr>
            <a:spLocks noGrp="1"/>
          </p:cNvSpPr>
          <p:nvPr>
            <p:ph idx="1"/>
          </p:nvPr>
        </p:nvSpPr>
        <p:spPr/>
        <p:txBody>
          <a:bodyPr/>
          <a:lstStyle/>
          <a:p>
            <a:r>
              <a:rPr lang="en-US" dirty="0"/>
              <a:t>The single item activity class is what the users use to view the single item they have selected</a:t>
            </a:r>
          </a:p>
          <a:p>
            <a:r>
              <a:rPr lang="en-US" dirty="0"/>
              <a:t>This activity will display the pertinent information of an item, like its title, color, price, description, material, pattern, and any other item specific information</a:t>
            </a:r>
          </a:p>
          <a:p>
            <a:r>
              <a:rPr lang="en-US" dirty="0"/>
              <a:t>Uses eBay’s browse API</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12</a:t>
            </a:fld>
            <a:endParaRPr lang="en-US" alt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31239275"/>
      </p:ext>
    </p:extLst>
  </p:cSld>
  <p:clrMapOvr>
    <a:masterClrMapping/>
  </p:clrMapOvr>
  <p:transition advTm="2897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Blockers and Solutions</a:t>
            </a:r>
          </a:p>
        </p:txBody>
      </p:sp>
      <p:sp>
        <p:nvSpPr>
          <p:cNvPr id="3" name="Content Placeholder 2"/>
          <p:cNvSpPr>
            <a:spLocks noGrp="1"/>
          </p:cNvSpPr>
          <p:nvPr>
            <p:ph idx="1"/>
          </p:nvPr>
        </p:nvSpPr>
        <p:spPr/>
        <p:txBody>
          <a:bodyPr/>
          <a:lstStyle/>
          <a:p>
            <a:r>
              <a:rPr lang="en-US" dirty="0"/>
              <a:t>Late Start</a:t>
            </a:r>
          </a:p>
          <a:p>
            <a:r>
              <a:rPr lang="en-US" dirty="0"/>
              <a:t>Familiarity with tools</a:t>
            </a:r>
          </a:p>
          <a:p>
            <a:r>
              <a:rPr lang="en-US" dirty="0"/>
              <a:t>No major consequences</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13</a:t>
            </a:fld>
            <a:endParaRPr lang="en-US" alt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96501643"/>
      </p:ext>
    </p:extLst>
  </p:cSld>
  <p:clrMapOvr>
    <a:masterClrMapping/>
  </p:clrMapOvr>
  <p:transition advTm="5047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Bugs</a:t>
            </a:r>
          </a:p>
        </p:txBody>
      </p:sp>
      <p:sp>
        <p:nvSpPr>
          <p:cNvPr id="3" name="Content Placeholder 2"/>
          <p:cNvSpPr>
            <a:spLocks noGrp="1"/>
          </p:cNvSpPr>
          <p:nvPr>
            <p:ph idx="1"/>
          </p:nvPr>
        </p:nvSpPr>
        <p:spPr/>
        <p:txBody>
          <a:bodyPr/>
          <a:lstStyle/>
          <a:p>
            <a:r>
              <a:rPr lang="en-US" dirty="0"/>
              <a:t>Images incorrectly displayed in List View</a:t>
            </a:r>
          </a:p>
          <a:p>
            <a:r>
              <a:rPr lang="en-US" dirty="0"/>
              <a:t>Images in list view vs item view</a:t>
            </a:r>
          </a:p>
          <a:p>
            <a:r>
              <a:rPr lang="en-US" dirty="0"/>
              <a:t>Bad Search Keywords</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14</a:t>
            </a:fld>
            <a:endParaRPr lang="en-US" alt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28324422"/>
      </p:ext>
    </p:extLst>
  </p:cSld>
  <p:clrMapOvr>
    <a:masterClrMapping/>
  </p:clrMapOvr>
  <p:transition advTm="1093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Remaining Tasks to Accomplish</a:t>
            </a:r>
          </a:p>
        </p:txBody>
      </p:sp>
      <p:sp>
        <p:nvSpPr>
          <p:cNvPr id="3" name="Content Placeholder 2"/>
          <p:cNvSpPr>
            <a:spLocks noGrp="1"/>
          </p:cNvSpPr>
          <p:nvPr>
            <p:ph idx="1"/>
          </p:nvPr>
        </p:nvSpPr>
        <p:spPr/>
        <p:txBody>
          <a:bodyPr/>
          <a:lstStyle/>
          <a:p>
            <a:r>
              <a:rPr lang="en-US" dirty="0"/>
              <a:t>Item filter development</a:t>
            </a:r>
          </a:p>
          <a:p>
            <a:r>
              <a:rPr lang="en-US" dirty="0"/>
              <a:t>Internet connectivity</a:t>
            </a:r>
          </a:p>
          <a:p>
            <a:r>
              <a:rPr lang="en-US" dirty="0"/>
              <a:t>Purchase class development</a:t>
            </a:r>
          </a:p>
          <a:p>
            <a:endParaRPr lang="en-US" dirty="0"/>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15</a:t>
            </a:fld>
            <a:endParaRPr lang="en-US" alt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39520145"/>
      </p:ext>
    </p:extLst>
  </p:cSld>
  <p:clrMapOvr>
    <a:masterClrMapping/>
  </p:clrMapOvr>
  <mc:AlternateContent xmlns:mc="http://schemas.openxmlformats.org/markup-compatibility/2006">
    <mc:Choice xmlns:p14="http://schemas.microsoft.com/office/powerpoint/2010/main" Requires="p14">
      <p:transition spd="med" p14:dur="700" advTm="4605">
        <p:fade/>
      </p:transition>
    </mc:Choice>
    <mc:Fallback>
      <p:transition spd="med" advTm="46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Connectivity Verification</a:t>
            </a:r>
          </a:p>
        </p:txBody>
      </p:sp>
      <p:sp>
        <p:nvSpPr>
          <p:cNvPr id="3" name="Content Placeholder 2"/>
          <p:cNvSpPr>
            <a:spLocks noGrp="1"/>
          </p:cNvSpPr>
          <p:nvPr>
            <p:ph idx="1"/>
          </p:nvPr>
        </p:nvSpPr>
        <p:spPr/>
        <p:txBody>
          <a:bodyPr/>
          <a:lstStyle/>
          <a:p>
            <a:r>
              <a:rPr lang="en-US" dirty="0"/>
              <a:t>No Connection to eBay’s database</a:t>
            </a:r>
          </a:p>
          <a:p>
            <a:r>
              <a:rPr lang="en-US" dirty="0"/>
              <a:t>Application is useless without internet</a:t>
            </a:r>
          </a:p>
          <a:p>
            <a:r>
              <a:rPr lang="en-US" dirty="0"/>
              <a:t>Alert Notification</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16</a:t>
            </a:fld>
            <a:endParaRPr lang="en-US" alt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81351939"/>
      </p:ext>
    </p:extLst>
  </p:cSld>
  <p:clrMapOvr>
    <a:masterClrMapping/>
  </p:clrMapOvr>
  <p:transition advTm="3694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Purchase Class Development</a:t>
            </a:r>
          </a:p>
        </p:txBody>
      </p:sp>
      <p:sp>
        <p:nvSpPr>
          <p:cNvPr id="3" name="Content Placeholder 2"/>
          <p:cNvSpPr>
            <a:spLocks noGrp="1"/>
          </p:cNvSpPr>
          <p:nvPr>
            <p:ph idx="1"/>
          </p:nvPr>
        </p:nvSpPr>
        <p:spPr/>
        <p:txBody>
          <a:bodyPr/>
          <a:lstStyle/>
          <a:p>
            <a:r>
              <a:rPr lang="en-US" dirty="0"/>
              <a:t>One of the larger classes, the purchase class, still needs to be developed before the end of the term</a:t>
            </a:r>
          </a:p>
          <a:p>
            <a:r>
              <a:rPr lang="en-US" dirty="0"/>
              <a:t>This class is what will allow users to purchase an item of their choice </a:t>
            </a:r>
          </a:p>
          <a:p>
            <a:r>
              <a:rPr lang="en-US" dirty="0"/>
              <a:t>Uses eBay's Order API</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17</a:t>
            </a:fld>
            <a:endParaRPr lang="en-US" alt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68693043"/>
      </p:ext>
    </p:extLst>
  </p:cSld>
  <p:clrMapOvr>
    <a:masterClrMapping/>
  </p:clrMapOvr>
  <p:transition advTm="2362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of the list view</a:t>
            </a:r>
          </a:p>
        </p:txBody>
      </p:sp>
      <p:pic>
        <p:nvPicPr>
          <p:cNvPr id="6" name="Content Placeholder 5"/>
          <p:cNvPicPr>
            <a:picLocks noGrp="1" noChangeAspect="1"/>
          </p:cNvPicPr>
          <p:nvPr>
            <p:ph idx="1"/>
          </p:nvPr>
        </p:nvPicPr>
        <p:blipFill>
          <a:blip r:embed="rId5"/>
          <a:stretch>
            <a:fillRect/>
          </a:stretch>
        </p:blipFill>
        <p:spPr>
          <a:xfrm>
            <a:off x="3350419" y="1371600"/>
            <a:ext cx="2443162" cy="4343400"/>
          </a:xfrm>
        </p:spPr>
      </p:pic>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18</a:t>
            </a:fld>
            <a:endParaRPr lang="en-US" alt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87316234"/>
      </p:ext>
    </p:extLst>
  </p:cSld>
  <p:clrMapOvr>
    <a:masterClrMapping/>
  </p:clrMapOvr>
  <p:transition advTm="2219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Description</a:t>
            </a:r>
          </a:p>
        </p:txBody>
      </p:sp>
      <p:sp>
        <p:nvSpPr>
          <p:cNvPr id="3" name="Content Placeholder 2"/>
          <p:cNvSpPr>
            <a:spLocks noGrp="1"/>
          </p:cNvSpPr>
          <p:nvPr>
            <p:ph idx="1"/>
          </p:nvPr>
        </p:nvSpPr>
        <p:spPr/>
        <p:txBody>
          <a:bodyPr/>
          <a:lstStyle/>
          <a:p>
            <a:r>
              <a:rPr lang="en-US" sz="2000" dirty="0"/>
              <a:t>EBay recently created multiple APIs that allow online retailers to start their stores or applications</a:t>
            </a:r>
          </a:p>
          <a:p>
            <a:r>
              <a:rPr lang="en-US" sz="2000" dirty="0"/>
              <a:t>APIs will be released to the public soon which will allow third party developers to create their own eBay applications</a:t>
            </a:r>
          </a:p>
          <a:p>
            <a:r>
              <a:rPr lang="en-US" sz="2000" dirty="0"/>
              <a:t>EBay would like us to test up to three of their APIs by creating an application that demonstrates their use. The application will consist of college merchandise</a:t>
            </a:r>
          </a:p>
          <a:p>
            <a:r>
              <a:rPr lang="en-US" sz="2000" dirty="0"/>
              <a:t>It will allow users to search for and purchase merchandise related to any college and will target the new Android operating system, N OS</a:t>
            </a:r>
          </a:p>
          <a:p>
            <a:r>
              <a:rPr lang="en-US" sz="2000" dirty="0"/>
              <a:t>The goal for eBay is that their APIs are tested and well documented for later use by other third party developers and to get more eBay related apps onto the Google Play store</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a:t>
            </a:fld>
            <a:endParaRPr lang="en-US" alt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64705338"/>
      </p:ext>
    </p:extLst>
  </p:cSld>
  <p:clrMapOvr>
    <a:masterClrMapping/>
  </p:clrMapOvr>
  <p:transition advTm="4379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 of single item view</a:t>
            </a:r>
          </a:p>
        </p:txBody>
      </p:sp>
      <p:pic>
        <p:nvPicPr>
          <p:cNvPr id="7" name="Content Placeholder 6"/>
          <p:cNvPicPr>
            <a:picLocks noGrp="1" noChangeAspect="1"/>
          </p:cNvPicPr>
          <p:nvPr>
            <p:ph idx="1"/>
          </p:nvPr>
        </p:nvPicPr>
        <p:blipFill>
          <a:blip r:embed="rId5"/>
          <a:stretch>
            <a:fillRect/>
          </a:stretch>
        </p:blipFill>
        <p:spPr>
          <a:xfrm>
            <a:off x="1142156" y="1143000"/>
            <a:ext cx="2443162" cy="4343400"/>
          </a:xfrm>
        </p:spPr>
      </p:pic>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19</a:t>
            </a:fld>
            <a:endParaRPr lang="en-US" altLang="en-US"/>
          </a:p>
        </p:txBody>
      </p:sp>
      <p:pic>
        <p:nvPicPr>
          <p:cNvPr id="9" name="Picture 8"/>
          <p:cNvPicPr>
            <a:picLocks noChangeAspect="1"/>
          </p:cNvPicPr>
          <p:nvPr/>
        </p:nvPicPr>
        <p:blipFill>
          <a:blip r:embed="rId6"/>
          <a:stretch>
            <a:fillRect/>
          </a:stretch>
        </p:blipFill>
        <p:spPr>
          <a:xfrm>
            <a:off x="5580942" y="1143000"/>
            <a:ext cx="2443162" cy="43434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95372889"/>
      </p:ext>
    </p:extLst>
  </p:cSld>
  <p:clrMapOvr>
    <a:masterClrMapping/>
  </p:clrMapOvr>
  <p:transition advTm="3474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activity screen 1</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20</a:t>
            </a:fld>
            <a:endParaRPr lang="en-US" altLang="en-US"/>
          </a:p>
        </p:txBody>
      </p:sp>
      <p:pic>
        <p:nvPicPr>
          <p:cNvPr id="6" name="Content Placeholder 3"/>
          <p:cNvPicPr>
            <a:picLocks noGrp="1" noChangeAspect="1"/>
          </p:cNvPicPr>
          <p:nvPr>
            <p:ph idx="1"/>
          </p:nvPr>
        </p:nvPicPr>
        <p:blipFill>
          <a:blip r:embed="rId4"/>
          <a:stretch>
            <a:fillRect/>
          </a:stretch>
        </p:blipFill>
        <p:spPr>
          <a:xfrm>
            <a:off x="3343591" y="1371600"/>
            <a:ext cx="2456818" cy="434340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10481111"/>
      </p:ext>
    </p:extLst>
  </p:cSld>
  <p:clrMapOvr>
    <a:masterClrMapping/>
  </p:clrMapOvr>
  <p:transition advTm="9571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activity screen 2</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21</a:t>
            </a:fld>
            <a:endParaRPr lang="en-US" altLang="en-US"/>
          </a:p>
        </p:txBody>
      </p:sp>
      <p:pic>
        <p:nvPicPr>
          <p:cNvPr id="6" name="Content Placeholder 3"/>
          <p:cNvPicPr>
            <a:picLocks noGrp="1" noChangeAspect="1"/>
          </p:cNvPicPr>
          <p:nvPr>
            <p:ph idx="1"/>
          </p:nvPr>
        </p:nvPicPr>
        <p:blipFill>
          <a:blip r:embed="rId4"/>
          <a:stretch>
            <a:fillRect/>
          </a:stretch>
        </p:blipFill>
        <p:spPr>
          <a:xfrm>
            <a:off x="3345911" y="1371600"/>
            <a:ext cx="2452177" cy="43434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52826006"/>
      </p:ext>
    </p:extLst>
  </p:cSld>
  <p:clrMapOvr>
    <a:masterClrMapping/>
  </p:clrMapOvr>
  <p:transition advTm="1311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Devin’s Winter Term Accomplishments</a:t>
            </a:r>
          </a:p>
        </p:txBody>
      </p:sp>
      <p:sp>
        <p:nvSpPr>
          <p:cNvPr id="3" name="Content Placeholder 2"/>
          <p:cNvSpPr>
            <a:spLocks noGrp="1"/>
          </p:cNvSpPr>
          <p:nvPr>
            <p:ph idx="1"/>
          </p:nvPr>
        </p:nvSpPr>
        <p:spPr/>
        <p:txBody>
          <a:bodyPr/>
          <a:lstStyle/>
          <a:p>
            <a:r>
              <a:rPr lang="en-US" dirty="0"/>
              <a:t>Learned how to use eBay’s API</a:t>
            </a:r>
          </a:p>
          <a:p>
            <a:r>
              <a:rPr lang="en-US" dirty="0"/>
              <a:t>Completed item class</a:t>
            </a:r>
          </a:p>
          <a:p>
            <a:r>
              <a:rPr lang="en-US" dirty="0"/>
              <a:t>Completed single item view activity</a:t>
            </a:r>
          </a:p>
          <a:p>
            <a:r>
              <a:rPr lang="en-US" dirty="0"/>
              <a:t>Completed the single item view’s UI</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22</a:t>
            </a:fld>
            <a:endParaRPr lang="en-US" alt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13791500"/>
      </p:ext>
    </p:extLst>
  </p:cSld>
  <p:clrMapOvr>
    <a:masterClrMapping/>
  </p:clrMapOvr>
  <p:transition advTm="19867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Hector’s Winter Term Accomplishments</a:t>
            </a:r>
          </a:p>
        </p:txBody>
      </p:sp>
      <p:sp>
        <p:nvSpPr>
          <p:cNvPr id="3" name="Content Placeholder 2"/>
          <p:cNvSpPr>
            <a:spLocks noGrp="1"/>
          </p:cNvSpPr>
          <p:nvPr>
            <p:ph idx="1"/>
          </p:nvPr>
        </p:nvSpPr>
        <p:spPr/>
        <p:txBody>
          <a:bodyPr/>
          <a:lstStyle/>
          <a:p>
            <a:r>
              <a:rPr lang="en-US" dirty="0"/>
              <a:t>Learned how to use eBay’s API</a:t>
            </a:r>
          </a:p>
          <a:p>
            <a:r>
              <a:rPr lang="en-US" dirty="0"/>
              <a:t>Completed home page UI</a:t>
            </a:r>
          </a:p>
          <a:p>
            <a:r>
              <a:rPr lang="en-US" dirty="0"/>
              <a:t>Completed item list view UI</a:t>
            </a:r>
          </a:p>
          <a:p>
            <a:r>
              <a:rPr lang="en-US" dirty="0"/>
              <a:t>Completed item list view activity</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23</a:t>
            </a:fld>
            <a:endParaRPr lang="en-US" alt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6012180"/>
      </p:ext>
    </p:extLst>
  </p:cSld>
  <p:clrMapOvr>
    <a:masterClrMapping/>
  </p:clrMapOvr>
  <p:transition advTm="15614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Bryan’s Winter Term Accomplishment </a:t>
            </a:r>
          </a:p>
        </p:txBody>
      </p:sp>
      <p:sp>
        <p:nvSpPr>
          <p:cNvPr id="3" name="Content Placeholder 2"/>
          <p:cNvSpPr>
            <a:spLocks noGrp="1"/>
          </p:cNvSpPr>
          <p:nvPr>
            <p:ph idx="1"/>
          </p:nvPr>
        </p:nvSpPr>
        <p:spPr/>
        <p:txBody>
          <a:bodyPr/>
          <a:lstStyle/>
          <a:p>
            <a:r>
              <a:rPr lang="en-US" dirty="0"/>
              <a:t>Learned a lot about RESTful API</a:t>
            </a:r>
          </a:p>
          <a:p>
            <a:r>
              <a:rPr lang="en-US" dirty="0"/>
              <a:t>Learn about authentication</a:t>
            </a:r>
          </a:p>
          <a:p>
            <a:r>
              <a:rPr lang="en-US" dirty="0"/>
              <a:t>Learn several practices that App creators use </a:t>
            </a:r>
          </a:p>
          <a:p>
            <a:r>
              <a:rPr lang="en-US" dirty="0"/>
              <a:t>Completed Search Activity and its UI</a:t>
            </a:r>
          </a:p>
          <a:p>
            <a:r>
              <a:rPr lang="en-US" dirty="0"/>
              <a:t>Completed Item filters</a:t>
            </a:r>
          </a:p>
          <a:p>
            <a:endParaRPr lang="en-US" dirty="0"/>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24</a:t>
            </a:fld>
            <a:endParaRPr lang="en-US" alt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09030121"/>
      </p:ext>
    </p:extLst>
  </p:cSld>
  <p:clrMapOvr>
    <a:masterClrMapping/>
  </p:clrMapOvr>
  <p:transition advTm="18825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conclusion…</a:t>
            </a:r>
          </a:p>
        </p:txBody>
      </p:sp>
      <p:sp>
        <p:nvSpPr>
          <p:cNvPr id="3" name="Content Placeholder 2"/>
          <p:cNvSpPr>
            <a:spLocks noGrp="1"/>
          </p:cNvSpPr>
          <p:nvPr>
            <p:ph idx="1"/>
          </p:nvPr>
        </p:nvSpPr>
        <p:spPr/>
        <p:txBody>
          <a:bodyPr/>
          <a:lstStyle/>
          <a:p>
            <a:r>
              <a:rPr lang="en-US" dirty="0"/>
              <a:t>We learned a lot about Android development</a:t>
            </a:r>
          </a:p>
          <a:p>
            <a:r>
              <a:rPr lang="en-US" dirty="0"/>
              <a:t>We will continue working on the remaining tasks</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25</a:t>
            </a:fld>
            <a:endParaRPr lang="en-US" alt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91855074"/>
      </p:ext>
    </p:extLst>
  </p:cSld>
  <p:clrMapOvr>
    <a:masterClrMapping/>
  </p:clrMapOvr>
  <p:transition advTm="142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 Winter Term</a:t>
            </a:r>
          </a:p>
        </p:txBody>
      </p:sp>
      <p:sp>
        <p:nvSpPr>
          <p:cNvPr id="3" name="Content Placeholder 2"/>
          <p:cNvSpPr>
            <a:spLocks noGrp="1"/>
          </p:cNvSpPr>
          <p:nvPr>
            <p:ph idx="1"/>
          </p:nvPr>
        </p:nvSpPr>
        <p:spPr/>
        <p:txBody>
          <a:bodyPr/>
          <a:lstStyle/>
          <a:p>
            <a:r>
              <a:rPr lang="en-US" dirty="0"/>
              <a:t>Week 1: During week 1, we talked about when we were going to meet to do some paired programming. We also uploaded our blank Android project to GitHub to get started.</a:t>
            </a:r>
          </a:p>
          <a:p>
            <a:endParaRPr lang="en-US" dirty="0"/>
          </a:p>
          <a:p>
            <a:r>
              <a:rPr lang="en-US" dirty="0"/>
              <a:t>Week 2: This week we accomplished creating our search activity, however the class does not currently work with eBay's APIs.</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2</a:t>
            </a:fld>
            <a:endParaRPr lang="en-US" alt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58692424"/>
      </p:ext>
    </p:extLst>
  </p:cSld>
  <p:clrMapOvr>
    <a:masterClrMapping/>
  </p:clrMapOvr>
  <p:transition advTm="1825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 Winter Term</a:t>
            </a:r>
          </a:p>
        </p:txBody>
      </p:sp>
      <p:sp>
        <p:nvSpPr>
          <p:cNvPr id="3" name="Content Placeholder 2"/>
          <p:cNvSpPr>
            <a:spLocks noGrp="1"/>
          </p:cNvSpPr>
          <p:nvPr>
            <p:ph idx="1"/>
          </p:nvPr>
        </p:nvSpPr>
        <p:spPr/>
        <p:txBody>
          <a:bodyPr/>
          <a:lstStyle/>
          <a:p>
            <a:r>
              <a:rPr lang="en-US" dirty="0"/>
              <a:t>Week 3: For this week, we were able to get eBay's search API integrated with our search class allowing for us to make searches. On top of that, we also started the list view activity and the item class. The item class will allow us to create items in any class. The list view allows us to view the items by using a recycler view</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3</a:t>
            </a:fld>
            <a:endParaRPr lang="en-US" alt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09518918"/>
      </p:ext>
    </p:extLst>
  </p:cSld>
  <p:clrMapOvr>
    <a:masterClrMapping/>
  </p:clrMapOvr>
  <p:transition advTm="270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 Winter Term</a:t>
            </a:r>
          </a:p>
        </p:txBody>
      </p:sp>
      <p:sp>
        <p:nvSpPr>
          <p:cNvPr id="3" name="Content Placeholder 2"/>
          <p:cNvSpPr>
            <a:spLocks noGrp="1"/>
          </p:cNvSpPr>
          <p:nvPr>
            <p:ph idx="1"/>
          </p:nvPr>
        </p:nvSpPr>
        <p:spPr/>
        <p:txBody>
          <a:bodyPr/>
          <a:lstStyle/>
          <a:p>
            <a:r>
              <a:rPr lang="en-US" dirty="0"/>
              <a:t>Week 4: During week 4, we have been connecting everyone's pieces. This means that we can now go from searching to the list view correctly displaying search results. The list view correctly displays the title, image, and price of the item. The item class is also continually being added to, depending on what new variables we will be needing.</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4</a:t>
            </a:fld>
            <a:endParaRPr lang="en-US" alt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16346557"/>
      </p:ext>
    </p:extLst>
  </p:cSld>
  <p:clrMapOvr>
    <a:masterClrMapping/>
  </p:clrMapOvr>
  <p:transition advTm="1979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 Winter Term</a:t>
            </a:r>
          </a:p>
        </p:txBody>
      </p:sp>
      <p:sp>
        <p:nvSpPr>
          <p:cNvPr id="3" name="Content Placeholder 2"/>
          <p:cNvSpPr>
            <a:spLocks noGrp="1"/>
          </p:cNvSpPr>
          <p:nvPr>
            <p:ph idx="1"/>
          </p:nvPr>
        </p:nvSpPr>
        <p:spPr/>
        <p:txBody>
          <a:bodyPr/>
          <a:lstStyle/>
          <a:p>
            <a:r>
              <a:rPr lang="en-US" dirty="0"/>
              <a:t>Week 5: This week, we have been updating the search activity to apply filters. It will also now only select BIN items and specific colleges. The single item view has also been completed. The user can now select an item from the list view to view in full detail in the single item view. This used eBay's API to get the correct information on a specific item. The item class has also been updated to handle many of the given fields for a single item. </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5</a:t>
            </a:fld>
            <a:endParaRPr lang="en-US" alt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13492951"/>
      </p:ext>
    </p:extLst>
  </p:cSld>
  <p:clrMapOvr>
    <a:masterClrMapping/>
  </p:clrMapOvr>
  <p:transition advTm="2717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Status</a:t>
            </a:r>
          </a:p>
        </p:txBody>
      </p:sp>
      <p:sp>
        <p:nvSpPr>
          <p:cNvPr id="3" name="Content Placeholder 2"/>
          <p:cNvSpPr>
            <a:spLocks noGrp="1"/>
          </p:cNvSpPr>
          <p:nvPr>
            <p:ph idx="1"/>
          </p:nvPr>
        </p:nvSpPr>
        <p:spPr/>
        <p:txBody>
          <a:bodyPr/>
          <a:lstStyle/>
          <a:p>
            <a:r>
              <a:rPr lang="en-US" dirty="0"/>
              <a:t>We have developed over half of our application. So far, we have implemented the ability to search, view, and select single items. </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6</a:t>
            </a:fld>
            <a:endParaRPr lang="en-US" alt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52575869"/>
      </p:ext>
    </p:extLst>
  </p:cSld>
  <p:clrMapOvr>
    <a:masterClrMapping/>
  </p:clrMapOvr>
  <p:transition advTm="3158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Notification Development</a:t>
            </a:r>
          </a:p>
        </p:txBody>
      </p:sp>
      <p:sp>
        <p:nvSpPr>
          <p:cNvPr id="3" name="Content Placeholder 2"/>
          <p:cNvSpPr>
            <a:spLocks noGrp="1"/>
          </p:cNvSpPr>
          <p:nvPr>
            <p:ph idx="1"/>
          </p:nvPr>
        </p:nvSpPr>
        <p:spPr/>
        <p:txBody>
          <a:bodyPr/>
          <a:lstStyle/>
          <a:p>
            <a:r>
              <a:rPr lang="en-US" dirty="0"/>
              <a:t>Notify user when no results found</a:t>
            </a:r>
          </a:p>
          <a:p>
            <a:r>
              <a:rPr lang="en-US" dirty="0"/>
              <a:t>Progress Bar</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7</a:t>
            </a:fld>
            <a:endParaRPr lang="en-US" alt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50864240"/>
      </p:ext>
    </p:extLst>
  </p:cSld>
  <p:clrMapOvr>
    <a:masterClrMapping/>
  </p:clrMapOvr>
  <p:transition advTm="371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Activity Development</a:t>
            </a:r>
          </a:p>
        </p:txBody>
      </p:sp>
      <p:sp>
        <p:nvSpPr>
          <p:cNvPr id="3" name="Content Placeholder 2"/>
          <p:cNvSpPr>
            <a:spLocks noGrp="1"/>
          </p:cNvSpPr>
          <p:nvPr>
            <p:ph idx="1"/>
          </p:nvPr>
        </p:nvSpPr>
        <p:spPr/>
        <p:txBody>
          <a:bodyPr/>
          <a:lstStyle/>
          <a:p>
            <a:r>
              <a:rPr lang="en-US" dirty="0"/>
              <a:t>Search activity is divided into 2 parts, one consists of filtering prior to taking in user’s keywords input.</a:t>
            </a:r>
          </a:p>
          <a:p>
            <a:r>
              <a:rPr lang="en-US" dirty="0"/>
              <a:t>Filter is done using multiple checkboxes, buttons as well as text box.</a:t>
            </a:r>
          </a:p>
          <a:p>
            <a:r>
              <a:rPr lang="en-US" dirty="0"/>
              <a:t>User’s keyword is fixed through </a:t>
            </a:r>
            <a:r>
              <a:rPr lang="en-US" dirty="0" err="1"/>
              <a:t>Levenshtein</a:t>
            </a:r>
            <a:r>
              <a:rPr lang="en-US" dirty="0"/>
              <a:t> Algorithm</a:t>
            </a:r>
          </a:p>
          <a:p>
            <a:pPr lvl="1"/>
            <a:r>
              <a:rPr lang="en-US" dirty="0"/>
              <a:t>Despite the existence of this algorithm, the lack of word bank makes it practically obsolete</a:t>
            </a:r>
          </a:p>
          <a:p>
            <a:r>
              <a:rPr lang="en-US" dirty="0"/>
              <a:t>User input is passed into eBay’s Browse API which utilizes HTTP method to communicate with the servers</a:t>
            </a:r>
          </a:p>
          <a:p>
            <a:r>
              <a:rPr lang="en-US" dirty="0"/>
              <a:t>Return JSON array that will be used for other activities</a:t>
            </a:r>
          </a:p>
          <a:p>
            <a:r>
              <a:rPr lang="en-US" dirty="0"/>
              <a:t>Basically this activity is at its beta state</a:t>
            </a:r>
          </a:p>
        </p:txBody>
      </p:sp>
      <p:sp>
        <p:nvSpPr>
          <p:cNvPr id="4" name="Date Placeholder 3"/>
          <p:cNvSpPr>
            <a:spLocks noGrp="1"/>
          </p:cNvSpPr>
          <p:nvPr>
            <p:ph type="dt" sz="half" idx="10"/>
          </p:nvPr>
        </p:nvSpPr>
        <p:spPr/>
        <p:txBody>
          <a:bodyPr/>
          <a:lstStyle/>
          <a:p>
            <a:fld id="{ED65EBAE-B503-4511-8678-CF5CCAE4F5CE}" type="datetime4">
              <a:rPr lang="en-US" altLang="en-US" smtClean="0"/>
              <a:pPr/>
              <a:t>February 16, 2017</a:t>
            </a:fld>
            <a:endParaRPr lang="en-US" altLang="en-US"/>
          </a:p>
        </p:txBody>
      </p:sp>
      <p:sp>
        <p:nvSpPr>
          <p:cNvPr id="5" name="Slide Number Placeholder 4"/>
          <p:cNvSpPr>
            <a:spLocks noGrp="1"/>
          </p:cNvSpPr>
          <p:nvPr>
            <p:ph type="sldNum" sz="quarter" idx="11"/>
          </p:nvPr>
        </p:nvSpPr>
        <p:spPr/>
        <p:txBody>
          <a:bodyPr/>
          <a:lstStyle/>
          <a:p>
            <a:fld id="{9F28156E-8847-4463-97E4-60199166FB21}" type="slidenum">
              <a:rPr lang="en-US" altLang="en-US" smtClean="0"/>
              <a:pPr/>
              <a:t>8</a:t>
            </a:fld>
            <a:endParaRPr lang="en-US" alt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51813055"/>
      </p:ext>
    </p:extLst>
  </p:cSld>
  <p:clrMapOvr>
    <a:masterClrMapping/>
  </p:clrMapOvr>
  <p:transition advTm="15586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21212"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SU_Template">
  <a:themeElements>
    <a:clrScheme name="OSU Color Palette">
      <a:dk1>
        <a:srgbClr val="D85A1A"/>
      </a:dk1>
      <a:lt1>
        <a:srgbClr val="615042"/>
      </a:lt1>
      <a:dk2>
        <a:srgbClr val="9D601E"/>
      </a:dk2>
      <a:lt2>
        <a:srgbClr val="ABADA4"/>
      </a:lt2>
      <a:accent1>
        <a:srgbClr val="C6C0B7"/>
      </a:accent1>
      <a:accent2>
        <a:srgbClr val="6B859E"/>
      </a:accent2>
      <a:accent3>
        <a:srgbClr val="A7C4C9"/>
      </a:accent3>
      <a:accent4>
        <a:srgbClr val="F3D08E"/>
      </a:accent4>
      <a:accent5>
        <a:srgbClr val="B3BA35"/>
      </a:accent5>
      <a:accent6>
        <a:srgbClr val="561F4B"/>
      </a:accent6>
      <a:hlink>
        <a:srgbClr val="000000"/>
      </a:hlink>
      <a:folHlink>
        <a:srgbClr val="000000"/>
      </a:folHlink>
    </a:clrScheme>
    <a:fontScheme name="Blank Presentation">
      <a:majorFont>
        <a:latin typeface="Tahoma"/>
        <a:ea typeface="ＭＳ Ｐゴシック"/>
        <a:cs typeface=""/>
      </a:majorFont>
      <a:minorFont>
        <a:latin typeface="Palatino"/>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fallProgressReport</Template>
  <TotalTime>947</TotalTime>
  <Words>3039</Words>
  <Application>Microsoft Office PowerPoint</Application>
  <PresentationFormat>On-screen Show (4:3)</PresentationFormat>
  <Paragraphs>257</Paragraphs>
  <Slides>26</Slides>
  <Notes>17</Notes>
  <HiddenSlides>0</HiddenSlides>
  <MMClips>26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MS PGothic</vt:lpstr>
      <vt:lpstr>MS PGothic</vt:lpstr>
      <vt:lpstr>Arial</vt:lpstr>
      <vt:lpstr>Calibri</vt:lpstr>
      <vt:lpstr>Cambria</vt:lpstr>
      <vt:lpstr>Palatino</vt:lpstr>
      <vt:lpstr>Tahoma</vt:lpstr>
      <vt:lpstr>Times</vt:lpstr>
      <vt:lpstr>OSU_Template</vt:lpstr>
      <vt:lpstr>Winter Progress Report CS462 Senior Capstone</vt:lpstr>
      <vt:lpstr>Project Description</vt:lpstr>
      <vt:lpstr>Project Recap Winter Term</vt:lpstr>
      <vt:lpstr>Project Recap Winter Term</vt:lpstr>
      <vt:lpstr>Project Recap Winter Term</vt:lpstr>
      <vt:lpstr>Project Recap Winter Term</vt:lpstr>
      <vt:lpstr>Project Status</vt:lpstr>
      <vt:lpstr>Notification Development</vt:lpstr>
      <vt:lpstr>Search Activity Development</vt:lpstr>
      <vt:lpstr>OAuth key Retrieval</vt:lpstr>
      <vt:lpstr>Item Class Development</vt:lpstr>
      <vt:lpstr>List View Development</vt:lpstr>
      <vt:lpstr>Single Item Activity</vt:lpstr>
      <vt:lpstr>Blockers and Solutions</vt:lpstr>
      <vt:lpstr>Known Bugs</vt:lpstr>
      <vt:lpstr>Remaining Tasks to Accomplish</vt:lpstr>
      <vt:lpstr>Internet Connectivity Verification</vt:lpstr>
      <vt:lpstr>Purchase Class Development</vt:lpstr>
      <vt:lpstr>Image of the list view</vt:lpstr>
      <vt:lpstr>Images of single item view</vt:lpstr>
      <vt:lpstr>Search activity screen 1</vt:lpstr>
      <vt:lpstr>Search activity screen 2</vt:lpstr>
      <vt:lpstr>Devin’s Winter Term Accomplishments</vt:lpstr>
      <vt:lpstr>Hector’s Winter Term Accomplishments</vt:lpstr>
      <vt:lpstr>Bryan’s Winter Term Accomplishment </vt:lpstr>
      <vt:lpstr>In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 Progress Report CS461 Senior Capstone</dc:title>
  <dc:creator>Devin</dc:creator>
  <cp:lastModifiedBy>Devin</cp:lastModifiedBy>
  <cp:revision>41</cp:revision>
  <dcterms:created xsi:type="dcterms:W3CDTF">2016-12-04T21:20:13Z</dcterms:created>
  <dcterms:modified xsi:type="dcterms:W3CDTF">2017-02-17T05:19:06Z</dcterms:modified>
</cp:coreProperties>
</file>